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BCFDF"/>
    <a:srgbClr val="3333FF"/>
    <a:srgbClr val="343434"/>
    <a:srgbClr val="565656"/>
    <a:srgbClr val="D9DCE7"/>
    <a:srgbClr val="959EBD"/>
    <a:srgbClr val="BFC4D7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F3C29B-3C18-479D-A7FF-96131C86E1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C11C4B9-0FD2-4DB2-AF51-548EACB7C9D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4B88141-12EB-4BAD-B935-17169CE1720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92E224B-EF35-4CE1-858F-1EE3F481770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9446E-40E2-4E46-B9C4-C9BF100CBA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F9D96-1A80-4794-9891-5C605B0C29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D4302-95CE-45A9-BB99-FEAC35A7FC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7466A-405E-49A1-BCD3-23C9652F06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3070D-0D94-4386-A4CC-250DBCACF9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3F2C4-8588-4C47-86E9-AF2D277039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2F9F5-B56A-4B2B-8429-FADA71B451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27AB4-21DC-486A-AC06-59C9E5E1B8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32F53-8D4C-4C25-8721-AA18AB1E14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3FEE6-F4EC-4285-8C43-5FAF7621F2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82F5-0EF4-4B8D-9A61-FCFE670591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BA08CC8-1B9F-4FBD-8363-29A385CA59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jpeg"/><Relationship Id="rId3" Type="http://schemas.openxmlformats.org/officeDocument/2006/relationships/slide" Target="slide3.xml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7.jpeg"/><Relationship Id="rId5" Type="http://schemas.openxmlformats.org/officeDocument/2006/relationships/image" Target="../media/image1.jpeg"/><Relationship Id="rId10" Type="http://schemas.openxmlformats.org/officeDocument/2006/relationships/image" Target="../media/image6.jpeg"/><Relationship Id="rId4" Type="http://schemas.openxmlformats.org/officeDocument/2006/relationships/slide" Target="slide2.xml"/><Relationship Id="rId9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1.jpe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jpeg"/><Relationship Id="rId3" Type="http://schemas.openxmlformats.org/officeDocument/2006/relationships/slide" Target="slide1.xml"/><Relationship Id="rId7" Type="http://schemas.openxmlformats.org/officeDocument/2006/relationships/image" Target="../media/image13.jpe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11" Type="http://schemas.openxmlformats.org/officeDocument/2006/relationships/image" Target="../media/image17.png"/><Relationship Id="rId5" Type="http://schemas.openxmlformats.org/officeDocument/2006/relationships/image" Target="../media/image12.jpeg"/><Relationship Id="rId15" Type="http://schemas.openxmlformats.org/officeDocument/2006/relationships/image" Target="../media/image21.jpeg"/><Relationship Id="rId10" Type="http://schemas.openxmlformats.org/officeDocument/2006/relationships/image" Target="../media/image16.jpeg"/><Relationship Id="rId4" Type="http://schemas.openxmlformats.org/officeDocument/2006/relationships/slide" Target="slide2.xml"/><Relationship Id="rId9" Type="http://schemas.openxmlformats.org/officeDocument/2006/relationships/image" Target="../media/image15.jpeg"/><Relationship Id="rId14" Type="http://schemas.openxmlformats.org/officeDocument/2006/relationships/image" Target="../media/image2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micro.magnet.fsu.edu/cells/mitochondria/images/mitochondriafigure1.jpg" TargetMode="External"/><Relationship Id="rId3" Type="http://schemas.openxmlformats.org/officeDocument/2006/relationships/hyperlink" Target="http://course1.winona.edu/kbates/Bio241/images/figure-04-21.jpg" TargetMode="External"/><Relationship Id="rId7" Type="http://schemas.openxmlformats.org/officeDocument/2006/relationships/hyperlink" Target="http://www.s-ibm.org/impi/RimmedVacuolesTrichrome4.jpg" TargetMode="External"/><Relationship Id="rId2" Type="http://schemas.openxmlformats.org/officeDocument/2006/relationships/hyperlink" Target="http://en.wikipedia.org/wiki/Cytoskelet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sers.rcn.com/jkimball.ma.ultranet/BiologyPages/C/Cytoskeleton.html" TargetMode="External"/><Relationship Id="rId5" Type="http://schemas.openxmlformats.org/officeDocument/2006/relationships/hyperlink" Target="http://hyperphysics.phy-astr.gsu.edu/hbase/biology/imgbio/ribosome.gif" TargetMode="External"/><Relationship Id="rId10" Type="http://schemas.openxmlformats.org/officeDocument/2006/relationships/hyperlink" Target="http://www.glogster.com/media/4/19/64/76/19647656.jpg" TargetMode="External"/><Relationship Id="rId4" Type="http://schemas.openxmlformats.org/officeDocument/2006/relationships/hyperlink" Target="http://oceanexplorer.noaa.gov/explorations/03bio/logs/sept18/media/untreated_cell_600.jpg" TargetMode="External"/><Relationship Id="rId9" Type="http://schemas.openxmlformats.org/officeDocument/2006/relationships/hyperlink" Target="http://publications.nigms.nih.gov/insidethecell/images/ch1_smoothER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smtClean="0"/>
              <a:t>Cytoskeleton </a:t>
            </a:r>
            <a:r>
              <a:rPr lang="en-US" sz="1000" smtClean="0"/>
              <a:t>is establishing cell shape.</a:t>
            </a:r>
            <a:endParaRPr lang="en-US" sz="1400" smtClean="0"/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4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Me</a:t>
            </a:r>
          </a:p>
        </p:txBody>
      </p:sp>
      <p:sp>
        <p:nvSpPr>
          <p:cNvPr id="2056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Sources</a:t>
            </a:r>
          </a:p>
        </p:txBody>
      </p:sp>
      <p:sp>
        <p:nvSpPr>
          <p:cNvPr id="2057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8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Cytoskeleton</a:t>
            </a:r>
          </a:p>
        </p:txBody>
      </p:sp>
      <p:sp>
        <p:nvSpPr>
          <p:cNvPr id="2059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60" name="Text Box 15"/>
          <p:cNvSpPr txBox="1">
            <a:spLocks noChangeArrowheads="1"/>
          </p:cNvSpPr>
          <p:nvPr/>
        </p:nvSpPr>
        <p:spPr bwMode="auto">
          <a:xfrm>
            <a:off x="152400" y="24384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View photos of Cytoskeleton (5)</a:t>
            </a:r>
          </a:p>
        </p:txBody>
      </p:sp>
      <p:sp>
        <p:nvSpPr>
          <p:cNvPr id="2061" name="Line 16"/>
          <p:cNvSpPr>
            <a:spLocks noChangeShapeType="1"/>
          </p:cNvSpPr>
          <p:nvPr/>
        </p:nvSpPr>
        <p:spPr bwMode="auto">
          <a:xfrm>
            <a:off x="152400" y="2667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Text Box 17"/>
          <p:cNvSpPr txBox="1">
            <a:spLocks noChangeArrowheads="1"/>
          </p:cNvSpPr>
          <p:nvPr/>
        </p:nvSpPr>
        <p:spPr bwMode="auto">
          <a:xfrm>
            <a:off x="152400" y="26670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Send Cytoskeleton a message</a:t>
            </a:r>
          </a:p>
        </p:txBody>
      </p:sp>
      <p:sp>
        <p:nvSpPr>
          <p:cNvPr id="2063" name="Text Box 18"/>
          <p:cNvSpPr txBox="1">
            <a:spLocks noChangeArrowheads="1"/>
          </p:cNvSpPr>
          <p:nvPr/>
        </p:nvSpPr>
        <p:spPr bwMode="auto">
          <a:xfrm>
            <a:off x="152400" y="28956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Poke message</a:t>
            </a:r>
          </a:p>
        </p:txBody>
      </p:sp>
      <p:sp>
        <p:nvSpPr>
          <p:cNvPr id="2064" name="Line 19"/>
          <p:cNvSpPr>
            <a:spLocks noChangeShapeType="1"/>
          </p:cNvSpPr>
          <p:nvPr/>
        </p:nvSpPr>
        <p:spPr bwMode="auto">
          <a:xfrm>
            <a:off x="152400" y="2895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Line 20"/>
          <p:cNvSpPr>
            <a:spLocks noChangeShapeType="1"/>
          </p:cNvSpPr>
          <p:nvPr/>
        </p:nvSpPr>
        <p:spPr bwMode="auto">
          <a:xfrm>
            <a:off x="152400" y="31242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Wall</a:t>
            </a:r>
          </a:p>
        </p:txBody>
      </p:sp>
      <p:sp>
        <p:nvSpPr>
          <p:cNvPr id="2067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Info</a:t>
            </a:r>
          </a:p>
        </p:txBody>
      </p:sp>
      <p:sp>
        <p:nvSpPr>
          <p:cNvPr id="2068" name="Text Box 2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Photos</a:t>
            </a:r>
          </a:p>
        </p:txBody>
      </p:sp>
      <p:sp>
        <p:nvSpPr>
          <p:cNvPr id="2069" name="Text Box 25"/>
          <p:cNvSpPr txBox="1">
            <a:spLocks noChangeArrowheads="1"/>
          </p:cNvSpPr>
          <p:nvPr/>
        </p:nvSpPr>
        <p:spPr bwMode="auto">
          <a:xfrm>
            <a:off x="4419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Boxes</a:t>
            </a:r>
          </a:p>
        </p:txBody>
      </p:sp>
      <p:sp>
        <p:nvSpPr>
          <p:cNvPr id="2070" name="Rectangle 27"/>
          <p:cNvSpPr>
            <a:spLocks noChangeArrowheads="1"/>
          </p:cNvSpPr>
          <p:nvPr/>
        </p:nvSpPr>
        <p:spPr bwMode="auto">
          <a:xfrm>
            <a:off x="2057400" y="1524000"/>
            <a:ext cx="6019800" cy="8382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Text Box 28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2072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073" name="Text Box 30"/>
          <p:cNvSpPr txBox="1">
            <a:spLocks noChangeArrowheads="1"/>
          </p:cNvSpPr>
          <p:nvPr/>
        </p:nvSpPr>
        <p:spPr bwMode="auto">
          <a:xfrm>
            <a:off x="2133600" y="1600200"/>
            <a:ext cx="2362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rgbClr val="343434"/>
                </a:solidFill>
              </a:rPr>
              <a:t>Write something…</a:t>
            </a:r>
          </a:p>
        </p:txBody>
      </p:sp>
      <p:sp>
        <p:nvSpPr>
          <p:cNvPr id="2074" name="Text Box 31"/>
          <p:cNvSpPr txBox="1">
            <a:spLocks noChangeArrowheads="1"/>
          </p:cNvSpPr>
          <p:nvPr/>
        </p:nvSpPr>
        <p:spPr bwMode="auto">
          <a:xfrm>
            <a:off x="7162800" y="1905000"/>
            <a:ext cx="685800" cy="24447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Share</a:t>
            </a:r>
          </a:p>
        </p:txBody>
      </p:sp>
      <p:sp>
        <p:nvSpPr>
          <p:cNvPr id="2075" name="Text Box 33"/>
          <p:cNvSpPr txBox="1">
            <a:spLocks noChangeArrowheads="1"/>
          </p:cNvSpPr>
          <p:nvPr/>
        </p:nvSpPr>
        <p:spPr bwMode="auto">
          <a:xfrm>
            <a:off x="152400" y="33528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Information</a:t>
            </a:r>
          </a:p>
        </p:txBody>
      </p:sp>
      <p:sp>
        <p:nvSpPr>
          <p:cNvPr id="2076" name="Line 32"/>
          <p:cNvSpPr>
            <a:spLocks noChangeShapeType="1"/>
          </p:cNvSpPr>
          <p:nvPr/>
        </p:nvSpPr>
        <p:spPr bwMode="auto">
          <a:xfrm>
            <a:off x="152400" y="3352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7" name="Text Box 34"/>
          <p:cNvSpPr txBox="1">
            <a:spLocks noChangeArrowheads="1"/>
          </p:cNvSpPr>
          <p:nvPr/>
        </p:nvSpPr>
        <p:spPr bwMode="auto">
          <a:xfrm>
            <a:off x="152400" y="3657600"/>
            <a:ext cx="1600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Networks</a:t>
            </a:r>
            <a:r>
              <a:rPr lang="en-US" sz="800" dirty="0">
                <a:solidFill>
                  <a:srgbClr val="D9DCE7"/>
                </a:solidFill>
              </a:rPr>
              <a:t>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/>
              <a:t>Cell</a:t>
            </a:r>
            <a:endParaRPr lang="en-US" sz="8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Birthday: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May 29, </a:t>
            </a:r>
            <a:r>
              <a:rPr lang="en-US" sz="800" dirty="0" smtClean="0"/>
              <a:t>1931</a:t>
            </a:r>
            <a:endParaRPr lang="en-US" sz="8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Religion: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/>
              <a:t>Unknown</a:t>
            </a:r>
            <a:endParaRPr lang="en-US" sz="8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Hometown: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/>
              <a:t>In all cells</a:t>
            </a:r>
            <a:endParaRPr lang="en-US" sz="800" dirty="0"/>
          </a:p>
        </p:txBody>
      </p:sp>
      <p:sp>
        <p:nvSpPr>
          <p:cNvPr id="2078" name="Line 35"/>
          <p:cNvSpPr>
            <a:spLocks noChangeShapeType="1"/>
          </p:cNvSpPr>
          <p:nvPr/>
        </p:nvSpPr>
        <p:spPr bwMode="auto">
          <a:xfrm>
            <a:off x="152400" y="5181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Text Box 36"/>
          <p:cNvSpPr txBox="1">
            <a:spLocks noChangeArrowheads="1"/>
          </p:cNvSpPr>
          <p:nvPr/>
        </p:nvSpPr>
        <p:spPr bwMode="auto">
          <a:xfrm>
            <a:off x="152400" y="50292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Friends</a:t>
            </a:r>
          </a:p>
        </p:txBody>
      </p:sp>
      <p:sp>
        <p:nvSpPr>
          <p:cNvPr id="2081" name="Text Box 39"/>
          <p:cNvSpPr txBox="1">
            <a:spLocks noChangeArrowheads="1"/>
          </p:cNvSpPr>
          <p:nvPr/>
        </p:nvSpPr>
        <p:spPr bwMode="auto">
          <a:xfrm>
            <a:off x="0" y="5853113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Ribosomes</a:t>
            </a:r>
          </a:p>
        </p:txBody>
      </p:sp>
      <p:sp>
        <p:nvSpPr>
          <p:cNvPr id="2083" name="Text Box 42"/>
          <p:cNvSpPr txBox="1">
            <a:spLocks noChangeArrowheads="1"/>
          </p:cNvSpPr>
          <p:nvPr/>
        </p:nvSpPr>
        <p:spPr bwMode="auto">
          <a:xfrm>
            <a:off x="609600" y="5867400"/>
            <a:ext cx="609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Nucleus</a:t>
            </a:r>
          </a:p>
        </p:txBody>
      </p:sp>
      <p:sp>
        <p:nvSpPr>
          <p:cNvPr id="2085" name="Text Box 45"/>
          <p:cNvSpPr txBox="1">
            <a:spLocks noChangeArrowheads="1"/>
          </p:cNvSpPr>
          <p:nvPr/>
        </p:nvSpPr>
        <p:spPr bwMode="auto">
          <a:xfrm>
            <a:off x="1219200" y="5867400"/>
            <a:ext cx="609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Vacuoles</a:t>
            </a:r>
            <a:endParaRPr lang="en-US" sz="800" dirty="0"/>
          </a:p>
        </p:txBody>
      </p:sp>
      <p:sp>
        <p:nvSpPr>
          <p:cNvPr id="2087" name="Text Box 50"/>
          <p:cNvSpPr txBox="1">
            <a:spLocks noChangeArrowheads="1"/>
          </p:cNvSpPr>
          <p:nvPr/>
        </p:nvSpPr>
        <p:spPr bwMode="auto">
          <a:xfrm>
            <a:off x="0" y="6642556"/>
            <a:ext cx="838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 smtClean="0"/>
              <a:t>Mitochondria</a:t>
            </a:r>
            <a:endParaRPr lang="en-US" sz="800" dirty="0"/>
          </a:p>
        </p:txBody>
      </p:sp>
      <p:sp>
        <p:nvSpPr>
          <p:cNvPr id="2089" name="Text Box 53"/>
          <p:cNvSpPr txBox="1">
            <a:spLocks noChangeArrowheads="1"/>
          </p:cNvSpPr>
          <p:nvPr/>
        </p:nvSpPr>
        <p:spPr bwMode="auto">
          <a:xfrm>
            <a:off x="762000" y="6643688"/>
            <a:ext cx="762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Smooth ER</a:t>
            </a:r>
            <a:endParaRPr lang="en-US" sz="800" dirty="0"/>
          </a:p>
        </p:txBody>
      </p:sp>
      <p:sp>
        <p:nvSpPr>
          <p:cNvPr id="2090" name="Rectangle 54"/>
          <p:cNvSpPr>
            <a:spLocks noChangeArrowheads="1"/>
          </p:cNvSpPr>
          <p:nvPr/>
        </p:nvSpPr>
        <p:spPr bwMode="auto">
          <a:xfrm>
            <a:off x="2590800" y="25908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/>
              <a:t>Cytoskeleton </a:t>
            </a:r>
            <a:r>
              <a:rPr lang="en-US" sz="900"/>
              <a:t>mitosis went well! I separated all the chromosomes.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/>
              <a:t>September 23, 2011</a:t>
            </a:r>
          </a:p>
        </p:txBody>
      </p:sp>
      <p:sp>
        <p:nvSpPr>
          <p:cNvPr id="2091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93" name="Text Box 64"/>
          <p:cNvSpPr txBox="1">
            <a:spLocks noChangeArrowheads="1"/>
          </p:cNvSpPr>
          <p:nvPr/>
        </p:nvSpPr>
        <p:spPr bwMode="auto">
          <a:xfrm>
            <a:off x="1447800" y="6519446"/>
            <a:ext cx="53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Golgi Body</a:t>
            </a:r>
            <a:endParaRPr lang="en-US" sz="800" dirty="0"/>
          </a:p>
        </p:txBody>
      </p:sp>
      <p:sp>
        <p:nvSpPr>
          <p:cNvPr id="2094" name="Rectangle 67"/>
          <p:cNvSpPr>
            <a:spLocks noChangeArrowheads="1"/>
          </p:cNvSpPr>
          <p:nvPr/>
        </p:nvSpPr>
        <p:spPr bwMode="auto">
          <a:xfrm>
            <a:off x="2590800" y="3200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/>
              <a:t>Nucleus to Cytoskeleton </a:t>
            </a:r>
            <a:r>
              <a:rPr lang="en-US" sz="900"/>
              <a:t>Good job during mitosis! We couldn’t have done it without you!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/>
              <a:t>September 23, 2011</a:t>
            </a:r>
          </a:p>
        </p:txBody>
      </p:sp>
      <p:sp>
        <p:nvSpPr>
          <p:cNvPr id="2096" name="Rectangle 70"/>
          <p:cNvSpPr>
            <a:spLocks noChangeArrowheads="1"/>
          </p:cNvSpPr>
          <p:nvPr/>
        </p:nvSpPr>
        <p:spPr bwMode="auto">
          <a:xfrm>
            <a:off x="2590800" y="3962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/>
              <a:t>Cytoskeleton </a:t>
            </a:r>
            <a:r>
              <a:rPr lang="en-US" sz="900"/>
              <a:t>is preparing for mitosis.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/>
              <a:t>September 23, 2011</a:t>
            </a:r>
          </a:p>
        </p:txBody>
      </p:sp>
      <p:sp>
        <p:nvSpPr>
          <p:cNvPr id="2097" name="Rectangle 73"/>
          <p:cNvSpPr>
            <a:spLocks noChangeArrowheads="1"/>
          </p:cNvSpPr>
          <p:nvPr/>
        </p:nvSpPr>
        <p:spPr bwMode="auto">
          <a:xfrm>
            <a:off x="2590800" y="45720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/>
              <a:t>Cytoskeleton</a:t>
            </a:r>
            <a:r>
              <a:rPr lang="en-US" sz="900"/>
              <a:t> Helping with locomotion was awesome today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/>
              <a:t>September 22, 2011</a:t>
            </a:r>
          </a:p>
        </p:txBody>
      </p:sp>
      <p:sp>
        <p:nvSpPr>
          <p:cNvPr id="2098" name="Rectangle 75"/>
          <p:cNvSpPr>
            <a:spLocks noChangeArrowheads="1"/>
          </p:cNvSpPr>
          <p:nvPr/>
        </p:nvSpPr>
        <p:spPr bwMode="auto">
          <a:xfrm>
            <a:off x="2590800" y="52578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/>
              <a:t> Cytoskeleton</a:t>
            </a:r>
            <a:r>
              <a:rPr lang="en-US" sz="900"/>
              <a:t>  helped interact with other cells today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/>
              <a:t>September 21, 2011</a:t>
            </a:r>
          </a:p>
        </p:txBody>
      </p:sp>
      <p:sp>
        <p:nvSpPr>
          <p:cNvPr id="2099" name="Rectangle 77"/>
          <p:cNvSpPr>
            <a:spLocks noChangeArrowheads="1"/>
          </p:cNvSpPr>
          <p:nvPr/>
        </p:nvSpPr>
        <p:spPr bwMode="auto">
          <a:xfrm>
            <a:off x="2590800" y="5867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Cytoskeleton </a:t>
            </a:r>
            <a:r>
              <a:rPr lang="en-US" sz="1000" dirty="0" smtClean="0"/>
              <a:t>helping form the cells shape! </a:t>
            </a:r>
            <a:endParaRPr lang="en-US" sz="10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/>
              <a:t>September 20, 2011</a:t>
            </a:r>
          </a:p>
        </p:txBody>
      </p:sp>
      <p:pic>
        <p:nvPicPr>
          <p:cNvPr id="2100" name="Picture 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701675"/>
            <a:ext cx="15240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1" name="Picture 3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0900" y="3987800"/>
            <a:ext cx="4429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2" name="Picture 5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0425" y="4602163"/>
            <a:ext cx="444500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03" name="Picture 5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6300" y="2643188"/>
            <a:ext cx="444500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04" name="Picture 5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20900" y="5272088"/>
            <a:ext cx="444500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05" name="Picture 6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6300" y="5903913"/>
            <a:ext cx="444500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" name="Picture 4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" y="53340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58" descr="ribosome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6200" y="5334000"/>
            <a:ext cx="533400" cy="533400"/>
          </a:xfrm>
          <a:prstGeom prst="rect">
            <a:avLst/>
          </a:prstGeom>
        </p:spPr>
      </p:pic>
      <p:pic>
        <p:nvPicPr>
          <p:cNvPr id="60" name="Picture 4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33600" y="31242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60" descr="RimmedVacuolesTrichrome4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295400" y="5334001"/>
            <a:ext cx="381000" cy="533400"/>
          </a:xfrm>
          <a:prstGeom prst="rect">
            <a:avLst/>
          </a:prstGeom>
        </p:spPr>
      </p:pic>
      <p:pic>
        <p:nvPicPr>
          <p:cNvPr id="62" name="Picture 61" descr="mitochondriafigure1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52400" y="6019800"/>
            <a:ext cx="457200" cy="609600"/>
          </a:xfrm>
          <a:prstGeom prst="rect">
            <a:avLst/>
          </a:prstGeom>
        </p:spPr>
      </p:pic>
      <p:pic>
        <p:nvPicPr>
          <p:cNvPr id="63" name="Picture 62" descr="ch1_smoothER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62000" y="6096000"/>
            <a:ext cx="609600" cy="514350"/>
          </a:xfrm>
          <a:prstGeom prst="rect">
            <a:avLst/>
          </a:prstGeom>
        </p:spPr>
      </p:pic>
      <p:pic>
        <p:nvPicPr>
          <p:cNvPr id="64" name="Picture 63" descr="19647656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447800" y="6051804"/>
            <a:ext cx="457200" cy="501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3352800" y="3048000"/>
            <a:ext cx="3124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133600" y="28956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/>
              <a:t>Personal Information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Cytoskeleton</a:t>
            </a:r>
            <a:r>
              <a:rPr lang="en-US" sz="1000" dirty="0" smtClean="0"/>
              <a:t> is establishing cell shape.</a:t>
            </a:r>
            <a:endParaRPr lang="en-US" sz="1400" dirty="0" smtClean="0"/>
          </a:p>
        </p:txBody>
      </p:sp>
      <p:sp>
        <p:nvSpPr>
          <p:cNvPr id="3079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3080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3081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Me</a:t>
            </a:r>
          </a:p>
        </p:txBody>
      </p:sp>
      <p:sp>
        <p:nvSpPr>
          <p:cNvPr id="3082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Sources</a:t>
            </a:r>
          </a:p>
        </p:txBody>
      </p:sp>
      <p:sp>
        <p:nvSpPr>
          <p:cNvPr id="3083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3084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Cytoskeleton</a:t>
            </a:r>
          </a:p>
        </p:txBody>
      </p:sp>
      <p:sp>
        <p:nvSpPr>
          <p:cNvPr id="3085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3086" name="Text Box 15"/>
          <p:cNvSpPr txBox="1">
            <a:spLocks noChangeArrowheads="1"/>
          </p:cNvSpPr>
          <p:nvPr/>
        </p:nvSpPr>
        <p:spPr bwMode="auto">
          <a:xfrm>
            <a:off x="152400" y="24384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View photos of Cytoskeleton (5)</a:t>
            </a:r>
          </a:p>
        </p:txBody>
      </p:sp>
      <p:sp>
        <p:nvSpPr>
          <p:cNvPr id="3087" name="Line 16"/>
          <p:cNvSpPr>
            <a:spLocks noChangeShapeType="1"/>
          </p:cNvSpPr>
          <p:nvPr/>
        </p:nvSpPr>
        <p:spPr bwMode="auto">
          <a:xfrm>
            <a:off x="152400" y="2667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Text Box 17"/>
          <p:cNvSpPr txBox="1">
            <a:spLocks noChangeArrowheads="1"/>
          </p:cNvSpPr>
          <p:nvPr/>
        </p:nvSpPr>
        <p:spPr bwMode="auto">
          <a:xfrm>
            <a:off x="152400" y="26670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Send Cytoskeleton a message</a:t>
            </a:r>
          </a:p>
        </p:txBody>
      </p:sp>
      <p:sp>
        <p:nvSpPr>
          <p:cNvPr id="3089" name="Text Box 18"/>
          <p:cNvSpPr txBox="1">
            <a:spLocks noChangeArrowheads="1"/>
          </p:cNvSpPr>
          <p:nvPr/>
        </p:nvSpPr>
        <p:spPr bwMode="auto">
          <a:xfrm>
            <a:off x="152400" y="28956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Poke message</a:t>
            </a:r>
          </a:p>
        </p:txBody>
      </p:sp>
      <p:sp>
        <p:nvSpPr>
          <p:cNvPr id="3090" name="Line 19"/>
          <p:cNvSpPr>
            <a:spLocks noChangeShapeType="1"/>
          </p:cNvSpPr>
          <p:nvPr/>
        </p:nvSpPr>
        <p:spPr bwMode="auto">
          <a:xfrm>
            <a:off x="152400" y="2895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20"/>
          <p:cNvSpPr>
            <a:spLocks noChangeShapeType="1"/>
          </p:cNvSpPr>
          <p:nvPr/>
        </p:nvSpPr>
        <p:spPr bwMode="auto">
          <a:xfrm>
            <a:off x="152400" y="31242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Text Box 2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accent2"/>
                </a:solidFill>
              </a:rPr>
              <a:t>Wall</a:t>
            </a:r>
          </a:p>
        </p:txBody>
      </p:sp>
      <p:sp>
        <p:nvSpPr>
          <p:cNvPr id="3093" name="Text Box 22"/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3094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3095" name="Text Box 24"/>
          <p:cNvSpPr txBox="1">
            <a:spLocks noChangeArrowheads="1"/>
          </p:cNvSpPr>
          <p:nvPr/>
        </p:nvSpPr>
        <p:spPr bwMode="auto">
          <a:xfrm>
            <a:off x="4419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Boxes</a:t>
            </a:r>
          </a:p>
        </p:txBody>
      </p:sp>
      <p:sp>
        <p:nvSpPr>
          <p:cNvPr id="3096" name="Text Box 25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3097" name="Text Box 26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3098" name="Text Box 27"/>
          <p:cNvSpPr txBox="1">
            <a:spLocks noChangeArrowheads="1"/>
          </p:cNvSpPr>
          <p:nvPr/>
        </p:nvSpPr>
        <p:spPr bwMode="auto">
          <a:xfrm>
            <a:off x="2133600" y="16002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/>
              <a:t>Basic Information</a:t>
            </a:r>
          </a:p>
        </p:txBody>
      </p:sp>
      <p:sp>
        <p:nvSpPr>
          <p:cNvPr id="3099" name="Text Box 28"/>
          <p:cNvSpPr txBox="1">
            <a:spLocks noChangeArrowheads="1"/>
          </p:cNvSpPr>
          <p:nvPr/>
        </p:nvSpPr>
        <p:spPr bwMode="auto">
          <a:xfrm>
            <a:off x="152400" y="32766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Information</a:t>
            </a:r>
          </a:p>
        </p:txBody>
      </p:sp>
      <p:sp>
        <p:nvSpPr>
          <p:cNvPr id="3100" name="Line 29"/>
          <p:cNvSpPr>
            <a:spLocks noChangeShapeType="1"/>
          </p:cNvSpPr>
          <p:nvPr/>
        </p:nvSpPr>
        <p:spPr bwMode="auto">
          <a:xfrm>
            <a:off x="152400" y="3276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Text Box 30"/>
          <p:cNvSpPr txBox="1">
            <a:spLocks noChangeArrowheads="1"/>
          </p:cNvSpPr>
          <p:nvPr/>
        </p:nvSpPr>
        <p:spPr bwMode="auto">
          <a:xfrm>
            <a:off x="152400" y="3581400"/>
            <a:ext cx="1600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Networks</a:t>
            </a:r>
            <a:r>
              <a:rPr lang="en-US" sz="800">
                <a:solidFill>
                  <a:srgbClr val="D9DCE7"/>
                </a:solidFill>
              </a:rPr>
              <a:t>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/>
              <a:t>Cell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Birthday: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/>
              <a:t>May 29, 1931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Hometown: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/>
              <a:t>In all Cells</a:t>
            </a:r>
          </a:p>
        </p:txBody>
      </p:sp>
      <p:sp>
        <p:nvSpPr>
          <p:cNvPr id="3102" name="Line 31"/>
          <p:cNvSpPr>
            <a:spLocks noChangeShapeType="1"/>
          </p:cNvSpPr>
          <p:nvPr/>
        </p:nvSpPr>
        <p:spPr bwMode="auto">
          <a:xfrm>
            <a:off x="152400" y="4876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Text Box 32"/>
          <p:cNvSpPr txBox="1">
            <a:spLocks noChangeArrowheads="1"/>
          </p:cNvSpPr>
          <p:nvPr/>
        </p:nvSpPr>
        <p:spPr bwMode="auto">
          <a:xfrm>
            <a:off x="152400" y="48768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Photos</a:t>
            </a:r>
          </a:p>
        </p:txBody>
      </p:sp>
      <p:sp>
        <p:nvSpPr>
          <p:cNvPr id="3104" name="Line 33"/>
          <p:cNvSpPr>
            <a:spLocks noChangeShapeType="1"/>
          </p:cNvSpPr>
          <p:nvPr/>
        </p:nvSpPr>
        <p:spPr bwMode="auto">
          <a:xfrm>
            <a:off x="3200400" y="1752600"/>
            <a:ext cx="3200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Text Box 34"/>
          <p:cNvSpPr txBox="1">
            <a:spLocks noChangeArrowheads="1"/>
          </p:cNvSpPr>
          <p:nvPr/>
        </p:nvSpPr>
        <p:spPr bwMode="auto">
          <a:xfrm>
            <a:off x="2133600" y="1905000"/>
            <a:ext cx="3124200" cy="654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Networks:</a:t>
            </a:r>
            <a:r>
              <a:rPr lang="en-US" sz="800" dirty="0"/>
              <a:t>         	          Cell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Sex:</a:t>
            </a:r>
            <a:r>
              <a:rPr lang="en-US" sz="800" dirty="0"/>
              <a:t>                  	          unknown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Birthday:</a:t>
            </a:r>
            <a:r>
              <a:rPr lang="en-US" sz="800" dirty="0"/>
              <a:t>           	          May 29, 1931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Hometown:</a:t>
            </a:r>
            <a:r>
              <a:rPr lang="en-US" sz="800" dirty="0"/>
              <a:t>       	          In all cells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Relationship Status:</a:t>
            </a:r>
            <a:r>
              <a:rPr lang="en-US" sz="800" dirty="0"/>
              <a:t>          </a:t>
            </a:r>
            <a:r>
              <a:rPr lang="en-US" sz="800" dirty="0" smtClean="0"/>
              <a:t>It’s Complicated</a:t>
            </a:r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106" name="Text Box 35"/>
          <p:cNvSpPr txBox="1">
            <a:spLocks noChangeArrowheads="1"/>
          </p:cNvSpPr>
          <p:nvPr/>
        </p:nvSpPr>
        <p:spPr bwMode="auto">
          <a:xfrm>
            <a:off x="2066925" y="3151188"/>
            <a:ext cx="4495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Activities:</a:t>
            </a:r>
            <a:r>
              <a:rPr lang="en-US" sz="800" dirty="0"/>
              <a:t>         	          Helping in mitosis. Locomotion, Establishing Cell Shape   </a:t>
            </a:r>
            <a:r>
              <a:rPr lang="en-US" sz="800" dirty="0" smtClean="0"/>
              <a:t>   </a:t>
            </a:r>
            <a:r>
              <a:rPr lang="en-US" sz="800" dirty="0" smtClean="0">
                <a:solidFill>
                  <a:srgbClr val="959EBD"/>
                </a:solidFill>
              </a:rPr>
              <a:t>Interests</a:t>
            </a:r>
            <a:r>
              <a:rPr lang="en-US" sz="800" dirty="0">
                <a:solidFill>
                  <a:srgbClr val="959EBD"/>
                </a:solidFill>
              </a:rPr>
              <a:t>:</a:t>
            </a:r>
            <a:r>
              <a:rPr lang="en-US" sz="800" dirty="0"/>
              <a:t>                           Locomotion</a:t>
            </a:r>
          </a:p>
          <a:p>
            <a:pPr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Favorite Music:</a:t>
            </a:r>
            <a:r>
              <a:rPr lang="en-US" sz="800" dirty="0"/>
              <a:t>                  The Cell Song by the Cell Squad</a:t>
            </a:r>
          </a:p>
          <a:p>
            <a:pPr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Favorite Movies:</a:t>
            </a:r>
            <a:r>
              <a:rPr lang="en-US" sz="800" dirty="0"/>
              <a:t>                Clones and Extraordinary Measures	          </a:t>
            </a:r>
          </a:p>
          <a:p>
            <a:pPr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Favorite TV Shows:	          </a:t>
            </a:r>
            <a:r>
              <a:rPr lang="en-US" sz="800" dirty="0"/>
              <a:t>The Big Bang Theory</a:t>
            </a:r>
            <a:endParaRPr lang="en-US" sz="800" dirty="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Favorite Books:</a:t>
            </a:r>
            <a:r>
              <a:rPr lang="en-US" sz="800" dirty="0"/>
              <a:t>	          Cells Are Us and Molecular Biology of the Cell 	</a:t>
            </a:r>
          </a:p>
        </p:txBody>
      </p:sp>
      <p:sp>
        <p:nvSpPr>
          <p:cNvPr id="3108" name="Text Box 37"/>
          <p:cNvSpPr txBox="1">
            <a:spLocks noChangeArrowheads="1"/>
          </p:cNvSpPr>
          <p:nvPr/>
        </p:nvSpPr>
        <p:spPr bwMode="auto">
          <a:xfrm>
            <a:off x="838200" y="5486400"/>
            <a:ext cx="8382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800">
                <a:solidFill>
                  <a:schemeClr val="accent2"/>
                </a:solidFill>
              </a:rPr>
              <a:t>The Family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800"/>
              <a:t>Updated last Tuesday</a:t>
            </a:r>
          </a:p>
        </p:txBody>
      </p:sp>
      <p:sp>
        <p:nvSpPr>
          <p:cNvPr id="3109" name="Text Box 38"/>
          <p:cNvSpPr txBox="1">
            <a:spLocks noChangeArrowheads="1"/>
          </p:cNvSpPr>
          <p:nvPr/>
        </p:nvSpPr>
        <p:spPr bwMode="auto">
          <a:xfrm>
            <a:off x="152400" y="5105400"/>
            <a:ext cx="838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2 Albums</a:t>
            </a:r>
          </a:p>
        </p:txBody>
      </p:sp>
      <p:sp>
        <p:nvSpPr>
          <p:cNvPr id="3111" name="Text Box 40"/>
          <p:cNvSpPr txBox="1">
            <a:spLocks noChangeArrowheads="1"/>
          </p:cNvSpPr>
          <p:nvPr/>
        </p:nvSpPr>
        <p:spPr bwMode="auto">
          <a:xfrm>
            <a:off x="838200" y="6172200"/>
            <a:ext cx="8382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800">
                <a:solidFill>
                  <a:schemeClr val="accent2"/>
                </a:solidFill>
              </a:rPr>
              <a:t>The Cell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800"/>
              <a:t>Updated two months ago</a:t>
            </a:r>
          </a:p>
        </p:txBody>
      </p:sp>
      <p:sp>
        <p:nvSpPr>
          <p:cNvPr id="3112" name="Text Box 41"/>
          <p:cNvSpPr txBox="1">
            <a:spLocks noChangeArrowheads="1"/>
          </p:cNvSpPr>
          <p:nvPr/>
        </p:nvSpPr>
        <p:spPr bwMode="auto">
          <a:xfrm>
            <a:off x="2133600" y="48006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/>
              <a:t>Contact Information</a:t>
            </a:r>
          </a:p>
        </p:txBody>
      </p:sp>
      <p:sp>
        <p:nvSpPr>
          <p:cNvPr id="3113" name="Line 42"/>
          <p:cNvSpPr>
            <a:spLocks noChangeShapeType="1"/>
          </p:cNvSpPr>
          <p:nvPr/>
        </p:nvSpPr>
        <p:spPr bwMode="auto">
          <a:xfrm>
            <a:off x="3276600" y="4953000"/>
            <a:ext cx="3200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4" name="Text Box 43"/>
          <p:cNvSpPr txBox="1">
            <a:spLocks noChangeArrowheads="1"/>
          </p:cNvSpPr>
          <p:nvPr/>
        </p:nvSpPr>
        <p:spPr bwMode="auto">
          <a:xfrm>
            <a:off x="2133600" y="5105400"/>
            <a:ext cx="4267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Address:	         </a:t>
            </a:r>
            <a:r>
              <a:rPr lang="en-US" sz="800"/>
              <a:t>In the Cytoplasm</a:t>
            </a:r>
          </a:p>
        </p:txBody>
      </p:sp>
      <p:pic>
        <p:nvPicPr>
          <p:cNvPr id="3115" name="Picture 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" y="558800"/>
            <a:ext cx="152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43" descr="figure-04-2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600" y="5334000"/>
            <a:ext cx="609600" cy="609600"/>
          </a:xfrm>
          <a:prstGeom prst="rect">
            <a:avLst/>
          </a:prstGeom>
        </p:spPr>
      </p:pic>
      <p:pic>
        <p:nvPicPr>
          <p:cNvPr id="45" name="Picture 44" descr="untreated_cell_60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52400" y="6016114"/>
            <a:ext cx="706581" cy="6894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4953000"/>
            <a:ext cx="4038600" cy="1676400"/>
          </a:xfrm>
          <a:prstGeom prst="rect">
            <a:avLst/>
          </a:prstGeom>
          <a:solidFill>
            <a:srgbClr val="EDEEF3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85800" y="4953000"/>
            <a:ext cx="2895600" cy="1676400"/>
          </a:xfrm>
          <a:prstGeom prst="rect">
            <a:avLst/>
          </a:prstGeom>
          <a:solidFill>
            <a:srgbClr val="F8F8FA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Me</a:t>
            </a: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Sources</a:t>
            </a: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Cytoskeleton</a:t>
            </a:r>
          </a:p>
        </p:txBody>
      </p:sp>
      <p:sp>
        <p:nvSpPr>
          <p:cNvPr id="4108" name="Rectangle 13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4109" name="Text Box 1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1143000"/>
            <a:ext cx="8382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Wall</a:t>
            </a:r>
          </a:p>
        </p:txBody>
      </p:sp>
      <p:sp>
        <p:nvSpPr>
          <p:cNvPr id="4110" name="Text Box 1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4111" name="Text Box 16"/>
          <p:cNvSpPr txBox="1">
            <a:spLocks noChangeArrowheads="1"/>
          </p:cNvSpPr>
          <p:nvPr/>
        </p:nvSpPr>
        <p:spPr bwMode="auto">
          <a:xfrm>
            <a:off x="24384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4112" name="Text Box 17"/>
          <p:cNvSpPr txBox="1">
            <a:spLocks noChangeArrowheads="1"/>
          </p:cNvSpPr>
          <p:nvPr/>
        </p:nvSpPr>
        <p:spPr bwMode="auto">
          <a:xfrm>
            <a:off x="32004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Boxes</a:t>
            </a:r>
          </a:p>
        </p:txBody>
      </p:sp>
      <p:sp>
        <p:nvSpPr>
          <p:cNvPr id="4113" name="Rectangle 18"/>
          <p:cNvSpPr>
            <a:spLocks noChangeArrowheads="1"/>
          </p:cNvSpPr>
          <p:nvPr/>
        </p:nvSpPr>
        <p:spPr bwMode="auto">
          <a:xfrm>
            <a:off x="1054100" y="1724025"/>
            <a:ext cx="7467600" cy="2819400"/>
          </a:xfrm>
          <a:prstGeom prst="rect">
            <a:avLst/>
          </a:prstGeom>
          <a:solidFill>
            <a:srgbClr val="EDEEF3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14" name="Text Box 19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4115" name="Text Box 20"/>
          <p:cNvSpPr txBox="1">
            <a:spLocks noChangeArrowheads="1"/>
          </p:cNvSpPr>
          <p:nvPr/>
        </p:nvSpPr>
        <p:spPr bwMode="auto">
          <a:xfrm>
            <a:off x="685800" y="1524000"/>
            <a:ext cx="2209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/>
              <a:t>Photos of Cytoskeleton</a:t>
            </a:r>
            <a:r>
              <a:rPr lang="en-US" sz="1000"/>
              <a:t> </a:t>
            </a:r>
            <a:r>
              <a:rPr lang="en-US" sz="800"/>
              <a:t> 9 Photos</a:t>
            </a:r>
            <a:endParaRPr lang="en-US" sz="1000"/>
          </a:p>
        </p:txBody>
      </p:sp>
      <p:sp>
        <p:nvSpPr>
          <p:cNvPr id="4116" name="Text Box 31"/>
          <p:cNvSpPr txBox="1">
            <a:spLocks noChangeArrowheads="1"/>
          </p:cNvSpPr>
          <p:nvPr/>
        </p:nvSpPr>
        <p:spPr bwMode="auto">
          <a:xfrm>
            <a:off x="685800" y="4724400"/>
            <a:ext cx="2667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/>
              <a:t>Cytoskeleton’s Albums</a:t>
            </a:r>
            <a:r>
              <a:rPr lang="en-US" sz="1000"/>
              <a:t> </a:t>
            </a:r>
            <a:r>
              <a:rPr lang="en-US" sz="800"/>
              <a:t> 2 Photo Alums </a:t>
            </a:r>
            <a:endParaRPr lang="en-US" sz="1000"/>
          </a:p>
        </p:txBody>
      </p:sp>
      <p:sp>
        <p:nvSpPr>
          <p:cNvPr id="4117" name="Text Box 33"/>
          <p:cNvSpPr txBox="1">
            <a:spLocks noChangeArrowheads="1"/>
          </p:cNvSpPr>
          <p:nvPr/>
        </p:nvSpPr>
        <p:spPr bwMode="auto">
          <a:xfrm>
            <a:off x="762000" y="6324600"/>
            <a:ext cx="8382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1"/>
              <a:t>The Family</a:t>
            </a:r>
            <a:endParaRPr lang="en-US" sz="80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/>
              <a:t>5 photos</a:t>
            </a:r>
          </a:p>
        </p:txBody>
      </p:sp>
      <p:sp>
        <p:nvSpPr>
          <p:cNvPr id="4118" name="Text Box 34"/>
          <p:cNvSpPr txBox="1">
            <a:spLocks noChangeArrowheads="1"/>
          </p:cNvSpPr>
          <p:nvPr/>
        </p:nvSpPr>
        <p:spPr bwMode="auto">
          <a:xfrm>
            <a:off x="2009775" y="6284913"/>
            <a:ext cx="12954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1"/>
              <a:t>The Cell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1"/>
              <a:t>5 photos</a:t>
            </a:r>
            <a:endParaRPr lang="en-US" sz="800"/>
          </a:p>
        </p:txBody>
      </p:sp>
      <p:sp>
        <p:nvSpPr>
          <p:cNvPr id="4119" name="Text Box 35"/>
          <p:cNvSpPr txBox="1">
            <a:spLocks noChangeArrowheads="1"/>
          </p:cNvSpPr>
          <p:nvPr/>
        </p:nvSpPr>
        <p:spPr bwMode="auto">
          <a:xfrm>
            <a:off x="3657600" y="6324600"/>
            <a:ext cx="10668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1"/>
              <a:t>Profile Pictures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/>
              <a:t>1 photo</a:t>
            </a:r>
          </a:p>
        </p:txBody>
      </p:sp>
      <p:sp>
        <p:nvSpPr>
          <p:cNvPr id="4122" name="Rectangle 40"/>
          <p:cNvSpPr>
            <a:spLocks noChangeArrowheads="1"/>
          </p:cNvSpPr>
          <p:nvPr/>
        </p:nvSpPr>
        <p:spPr bwMode="auto">
          <a:xfrm>
            <a:off x="838200" y="6858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 dirty="0"/>
              <a:t>Cytoskeleton</a:t>
            </a:r>
            <a:r>
              <a:rPr lang="en-US" sz="1000" dirty="0"/>
              <a:t> is </a:t>
            </a:r>
            <a:r>
              <a:rPr lang="en-US" sz="1000" dirty="0" smtClean="0"/>
              <a:t>establishing cell shape.</a:t>
            </a:r>
            <a:endParaRPr lang="en-US" sz="1400" dirty="0"/>
          </a:p>
        </p:txBody>
      </p:sp>
      <p:pic>
        <p:nvPicPr>
          <p:cNvPr id="4124" name="Picture 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1905000"/>
            <a:ext cx="1247775" cy="111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5" name="Picture 2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5181600"/>
            <a:ext cx="9302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6" name="Picture 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67000" y="1981200"/>
            <a:ext cx="881062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7" name="Picture 4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0" y="1981200"/>
            <a:ext cx="1401763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8" name="Picture 5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62600" y="1981200"/>
            <a:ext cx="923925" cy="105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9" name="Picture 6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19200" y="3276600"/>
            <a:ext cx="1333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0" name="Picture 7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95600" y="3200400"/>
            <a:ext cx="140017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1" name="Picture 8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724400" y="3429000"/>
            <a:ext cx="1012825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2" name="Picture 9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19800" y="3352800"/>
            <a:ext cx="1746250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3" name="Picture 10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934200" y="1981200"/>
            <a:ext cx="11382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37" descr="untreated_cell_600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2133600" y="5105401"/>
            <a:ext cx="1066800" cy="1040990"/>
          </a:xfrm>
          <a:prstGeom prst="rect">
            <a:avLst/>
          </a:prstGeom>
        </p:spPr>
      </p:pic>
      <p:pic>
        <p:nvPicPr>
          <p:cNvPr id="39" name="Picture 38" descr="figure-04-21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62000" y="5105400"/>
            <a:ext cx="1066800" cy="1066800"/>
          </a:xfrm>
          <a:prstGeom prst="rect">
            <a:avLst/>
          </a:prstGeom>
        </p:spPr>
      </p:pic>
      <p:pic>
        <p:nvPicPr>
          <p:cNvPr id="40" name="Picture 2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457200"/>
            <a:ext cx="685800" cy="646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5410200" cy="563563"/>
          </a:xfrm>
        </p:spPr>
        <p:txBody>
          <a:bodyPr/>
          <a:lstStyle/>
          <a:p>
            <a:pPr algn="l" eaLnBrk="1" hangingPunct="1"/>
            <a:r>
              <a:rPr lang="en-US" sz="1800" smtClean="0"/>
              <a:t>WHAT YOU SHOULD KNOW ABOUT ME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2590800" cy="47545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1000" dirty="0" smtClean="0"/>
              <a:t>MADE OF: </a:t>
            </a:r>
          </a:p>
          <a:p>
            <a:pPr eaLnBrk="1" hangingPunct="1">
              <a:defRPr/>
            </a:pPr>
            <a:endParaRPr lang="en-US" sz="1000" dirty="0" smtClean="0"/>
          </a:p>
          <a:p>
            <a:pPr eaLnBrk="1" hangingPunct="1">
              <a:defRPr/>
            </a:pPr>
            <a:r>
              <a:rPr lang="en-US" sz="1000" dirty="0" err="1" smtClean="0"/>
              <a:t>Actin</a:t>
            </a:r>
            <a:r>
              <a:rPr lang="en-US" sz="1000" dirty="0" smtClean="0"/>
              <a:t> filaments (microfilaments)</a:t>
            </a:r>
          </a:p>
          <a:p>
            <a:pPr eaLnBrk="1" hangingPunct="1">
              <a:defRPr/>
            </a:pPr>
            <a:r>
              <a:rPr lang="en-US" sz="1000" dirty="0" smtClean="0"/>
              <a:t>Intermediate filaments</a:t>
            </a:r>
          </a:p>
          <a:p>
            <a:pPr eaLnBrk="1" hangingPunct="1">
              <a:defRPr/>
            </a:pPr>
            <a:r>
              <a:rPr lang="en-US" sz="1000" dirty="0" smtClean="0"/>
              <a:t>Microtubules</a:t>
            </a:r>
          </a:p>
          <a:p>
            <a:pPr eaLnBrk="1" hangingPunct="1">
              <a:defRPr/>
            </a:pPr>
            <a:endParaRPr lang="en-US" sz="1000" dirty="0" smtClean="0"/>
          </a:p>
          <a:p>
            <a:pPr eaLnBrk="1" hangingPunct="1">
              <a:defRPr/>
            </a:pPr>
            <a:endParaRPr lang="en-US" sz="1000" dirty="0" smtClean="0"/>
          </a:p>
          <a:p>
            <a:pPr eaLnBrk="1" hangingPunct="1">
              <a:defRPr/>
            </a:pPr>
            <a:endParaRPr lang="en-US" sz="1000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sz="1000" dirty="0" smtClean="0"/>
              <a:t>FUNCTION:</a:t>
            </a:r>
          </a:p>
          <a:p>
            <a:r>
              <a:rPr lang="en-US" sz="1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establishing cell shape </a:t>
            </a:r>
          </a:p>
          <a:p>
            <a:r>
              <a:rPr lang="en-US" sz="1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providing mechanical strength </a:t>
            </a:r>
          </a:p>
          <a:p>
            <a:r>
              <a:rPr lang="en-US" sz="1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locomotion </a:t>
            </a:r>
          </a:p>
          <a:p>
            <a:r>
              <a:rPr lang="en-US" sz="1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chromosome separation in mitosis and meiosis </a:t>
            </a:r>
          </a:p>
          <a:p>
            <a:r>
              <a:rPr lang="en-US" sz="1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intracellular transport of organelles</a:t>
            </a:r>
            <a:endParaRPr lang="en-US" sz="1000" dirty="0" smtClean="0"/>
          </a:p>
          <a:p>
            <a:pPr marL="0" indent="0" eaLnBrk="1" hangingPunct="1">
              <a:buFontTx/>
              <a:buNone/>
              <a:defRPr/>
            </a:pPr>
            <a:endParaRPr lang="en-US" sz="1000" dirty="0" smtClean="0"/>
          </a:p>
          <a:p>
            <a:pPr marL="0" indent="0" eaLnBrk="1" hangingPunct="1">
              <a:buFontTx/>
              <a:buNone/>
              <a:defRPr/>
            </a:pPr>
            <a:endParaRPr lang="en-US" sz="1000" dirty="0" smtClean="0"/>
          </a:p>
          <a:p>
            <a:pPr marL="0" indent="0" eaLnBrk="1" hangingPunct="1">
              <a:buFontTx/>
              <a:buNone/>
              <a:defRPr/>
            </a:pPr>
            <a:endParaRPr lang="en-US" sz="1000" dirty="0" smtClean="0"/>
          </a:p>
        </p:txBody>
      </p:sp>
      <p:sp>
        <p:nvSpPr>
          <p:cNvPr id="5124" name="TextBox 1"/>
          <p:cNvSpPr txBox="1">
            <a:spLocks noChangeArrowheads="1"/>
          </p:cNvSpPr>
          <p:nvPr/>
        </p:nvSpPr>
        <p:spPr bwMode="auto">
          <a:xfrm>
            <a:off x="4495800" y="3048000"/>
            <a:ext cx="4495800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RESOURCES USED</a:t>
            </a:r>
            <a:r>
              <a:rPr lang="en-US" dirty="0" smtClean="0"/>
              <a:t>:</a:t>
            </a:r>
          </a:p>
          <a:p>
            <a:endParaRPr lang="en-US" sz="1100" dirty="0" smtClean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19600" y="3352800"/>
            <a:ext cx="4572000" cy="166199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u="sng" dirty="0">
                <a:hlinkClick r:id="rId2"/>
              </a:rPr>
              <a:t>http://en.wikipedia.org/wiki/Cytoskeleton</a:t>
            </a:r>
            <a:endParaRPr lang="en-US" sz="1000" dirty="0"/>
          </a:p>
          <a:p>
            <a:r>
              <a:rPr lang="en-US" sz="1000" dirty="0"/>
              <a:t>(picture)</a:t>
            </a:r>
          </a:p>
          <a:p>
            <a:r>
              <a:rPr lang="en-US" sz="1000" u="sng" dirty="0">
                <a:hlinkClick r:id="rId3"/>
              </a:rPr>
              <a:t>http://course1.winona.edu/kbates/Bio241/images/figure-04-21.jpg</a:t>
            </a:r>
            <a:endParaRPr lang="en-US" sz="1000" dirty="0"/>
          </a:p>
          <a:p>
            <a:r>
              <a:rPr lang="en-US" sz="1000" dirty="0"/>
              <a:t>(picture)</a:t>
            </a:r>
          </a:p>
          <a:p>
            <a:r>
              <a:rPr lang="en-US" sz="1000" u="sng" dirty="0">
                <a:hlinkClick r:id="rId4"/>
              </a:rPr>
              <a:t>http://oceanexplorer.noaa.gov/explorations/03bio/logs/sept18/media/untreated_cell_600.jpg</a:t>
            </a:r>
            <a:endParaRPr lang="en-US" sz="1000" dirty="0"/>
          </a:p>
          <a:p>
            <a:r>
              <a:rPr lang="en-US" sz="1000" dirty="0"/>
              <a:t>(picture)</a:t>
            </a:r>
          </a:p>
          <a:p>
            <a:r>
              <a:rPr lang="en-US" sz="1000" u="sng" dirty="0">
                <a:hlinkClick r:id="rId5"/>
              </a:rPr>
              <a:t>http://hyperphysics.phy-astr.gsu.edu/hbase/biology/imgbio/ribosome.gif</a:t>
            </a:r>
            <a:endParaRPr lang="en-US" sz="1000" dirty="0"/>
          </a:p>
          <a:p>
            <a:r>
              <a:rPr lang="en-US" sz="1000" dirty="0"/>
              <a:t>(picture</a:t>
            </a:r>
            <a:r>
              <a:rPr lang="en-US" sz="1000" dirty="0" smtClean="0"/>
              <a:t>)</a:t>
            </a:r>
          </a:p>
          <a:p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4419600" y="4724400"/>
            <a:ext cx="4572000" cy="16466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u="sng" dirty="0">
                <a:hlinkClick r:id="rId6"/>
              </a:rPr>
              <a:t>http://</a:t>
            </a:r>
            <a:r>
              <a:rPr lang="en-US" sz="1000" u="sng" dirty="0" smtClean="0">
                <a:hlinkClick r:id="rId6"/>
              </a:rPr>
              <a:t>users.rcn.com/jkimball.ma.ultranet/BiologyPages/C/Cytoskeleton.html</a:t>
            </a:r>
            <a:endParaRPr lang="en-US" sz="1000" u="sng" dirty="0" smtClean="0"/>
          </a:p>
          <a:p>
            <a:r>
              <a:rPr lang="en-US" sz="1000" u="sng" dirty="0">
                <a:hlinkClick r:id="rId7"/>
              </a:rPr>
              <a:t>http://www.s-ibm.org/impi/RimmedVacuolesTrichrome4.jpg</a:t>
            </a:r>
            <a:endParaRPr lang="en-US" sz="1000" dirty="0"/>
          </a:p>
          <a:p>
            <a:r>
              <a:rPr lang="en-US" sz="1000" dirty="0"/>
              <a:t>(picture)</a:t>
            </a:r>
          </a:p>
          <a:p>
            <a:r>
              <a:rPr lang="en-US" sz="1000" u="sng" dirty="0">
                <a:hlinkClick r:id="rId8"/>
              </a:rPr>
              <a:t>http://micro.magnet.fsu.edu/cells/mitochondria/images/mitochondriafigure1.jpg</a:t>
            </a:r>
            <a:endParaRPr lang="en-US" sz="1000" dirty="0"/>
          </a:p>
          <a:p>
            <a:r>
              <a:rPr lang="en-US" sz="1000" dirty="0"/>
              <a:t>(picture)</a:t>
            </a:r>
          </a:p>
          <a:p>
            <a:r>
              <a:rPr lang="en-US" sz="1000" u="sng" dirty="0">
                <a:hlinkClick r:id="rId9"/>
              </a:rPr>
              <a:t>http://publications.nigms.nih.gov/insidethecell/images/ch1_smoothER.jpg</a:t>
            </a:r>
            <a:endParaRPr lang="en-US" sz="1000" dirty="0"/>
          </a:p>
          <a:p>
            <a:r>
              <a:rPr lang="en-US" sz="1000" dirty="0"/>
              <a:t>(picture)</a:t>
            </a:r>
          </a:p>
          <a:p>
            <a:r>
              <a:rPr lang="en-US" sz="1000" u="sng" dirty="0">
                <a:hlinkClick r:id="rId10"/>
              </a:rPr>
              <a:t>http://www.glogster.com/media/4/19/64/76/19647656.jpg</a:t>
            </a:r>
            <a:endParaRPr lang="en-US" sz="1000" dirty="0"/>
          </a:p>
          <a:p>
            <a:r>
              <a:rPr lang="en-US" sz="1000" dirty="0"/>
              <a:t>(picture)</a:t>
            </a:r>
          </a:p>
          <a:p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343</Words>
  <Application>Microsoft Office PowerPoint</Application>
  <PresentationFormat>On-screen Show (4:3)</PresentationFormat>
  <Paragraphs>149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facebook</vt:lpstr>
      <vt:lpstr>facebook</vt:lpstr>
      <vt:lpstr>facebook</vt:lpstr>
      <vt:lpstr>WHAT YOU SHOULD KNOW ABOUT ME</vt:lpstr>
    </vt:vector>
  </TitlesOfParts>
  <Company>Frisco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</dc:title>
  <dc:creator>FriscoISD</dc:creator>
  <cp:lastModifiedBy>Joe Cech</cp:lastModifiedBy>
  <cp:revision>34</cp:revision>
  <dcterms:created xsi:type="dcterms:W3CDTF">2009-03-30T18:09:43Z</dcterms:created>
  <dcterms:modified xsi:type="dcterms:W3CDTF">2011-09-27T17:02:57Z</dcterms:modified>
</cp:coreProperties>
</file>