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9EBD"/>
    <a:srgbClr val="3333FF"/>
    <a:srgbClr val="CBCFDF"/>
    <a:srgbClr val="343434"/>
    <a:srgbClr val="565656"/>
    <a:srgbClr val="D9DCE7"/>
    <a:srgbClr val="BFC4D7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>
        <p:scale>
          <a:sx n="90" d="100"/>
          <a:sy n="90" d="100"/>
        </p:scale>
        <p:origin x="168" y="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D63964-B3E1-4422-9F0F-B2E755C5D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17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6D70A3-8B60-499E-AE22-562668C93CC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5D9A4A-E9CB-4A29-8B2E-0DA4CF145086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AC55A6-D628-49C3-9530-7DCCE3264CD4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091BC-DC0E-4533-8900-CCEBB8B40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8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588A8-518A-4CDF-ABF3-CFA9F403B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8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CF715-5109-481D-93BF-FE089F616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9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F25E2-31B8-448E-923E-A61480DF0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596FE-C0E3-48BC-BE41-BD7B8AC27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3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5F01B-0146-489C-81DC-9D3A5D713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9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D877C-A6E6-470A-ADF9-AF3EB7D04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4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5CC98-4CA1-4BF3-B14F-88E404C9D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3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3D139-219D-400C-BB9F-17BD97337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3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789A2-559A-41E7-AD7E-48E667F92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6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19CE4-6EA0-41AB-AA8E-E7B3F5A3A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5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0B9268-D8A2-4E15-84FB-67F1795A4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8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F:\Mitochondrion%20Facebook\Media\Mitochondria%20-%20ATP%20Synthesis.wmv" TargetMode="External"/><Relationship Id="rId6" Type="http://schemas.openxmlformats.org/officeDocument/2006/relationships/image" Target="../media/image1.jpeg"/><Relationship Id="rId11" Type="http://schemas.openxmlformats.org/officeDocument/2006/relationships/image" Target="../media/image6.jpeg"/><Relationship Id="rId5" Type="http://schemas.openxmlformats.org/officeDocument/2006/relationships/slide" Target="slide2.xml"/><Relationship Id="rId10" Type="http://schemas.openxmlformats.org/officeDocument/2006/relationships/image" Target="../media/image5.jpeg"/><Relationship Id="rId4" Type="http://schemas.openxmlformats.org/officeDocument/2006/relationships/slide" Target="slide3.xml"/><Relationship Id="rId9" Type="http://schemas.openxmlformats.org/officeDocument/2006/relationships/image" Target="../media/image4.jpeg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ime.com/time/2003/jfk/photoessay/2.html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ime.com/time/2003/jfk/photoessay/5.html" TargetMode="External"/><Relationship Id="rId5" Type="http://schemas.openxmlformats.org/officeDocument/2006/relationships/slide" Target="slide3.xml"/><Relationship Id="rId4" Type="http://schemas.openxmlformats.org/officeDocument/2006/relationships/slide" Target="slide1.xml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18.png"/><Relationship Id="rId3" Type="http://schemas.openxmlformats.org/officeDocument/2006/relationships/slide" Target="slide1.xml"/><Relationship Id="rId7" Type="http://schemas.openxmlformats.org/officeDocument/2006/relationships/image" Target="../media/image14.jpeg"/><Relationship Id="rId12" Type="http://schemas.openxmlformats.org/officeDocument/2006/relationships/image" Target="../media/image17.png"/><Relationship Id="rId17" Type="http://schemas.openxmlformats.org/officeDocument/2006/relationships/image" Target="../media/image22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hyperlink" Target="http://www.time.com/time/2003/jfk/photoessay/6.html" TargetMode="External"/><Relationship Id="rId5" Type="http://schemas.openxmlformats.org/officeDocument/2006/relationships/image" Target="../media/image12.jpeg"/><Relationship Id="rId15" Type="http://schemas.openxmlformats.org/officeDocument/2006/relationships/image" Target="../media/image20.png"/><Relationship Id="rId10" Type="http://schemas.openxmlformats.org/officeDocument/2006/relationships/image" Target="../media/image16.jpeg"/><Relationship Id="rId4" Type="http://schemas.openxmlformats.org/officeDocument/2006/relationships/slide" Target="slide2.xml"/><Relationship Id="rId9" Type="http://schemas.openxmlformats.org/officeDocument/2006/relationships/hyperlink" Target="http://www.time.com/time/2003/jfk/photoessay/3.html" TargetMode="External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legacy.lclark.edu/~reiness/cellbio/lectures/lect13.htm" TargetMode="External"/><Relationship Id="rId13" Type="http://schemas.openxmlformats.org/officeDocument/2006/relationships/hyperlink" Target="http://cellssixthgrade.wikispaces.com/file/view/mitochondria.gif/220974624/mitochondria.gif" TargetMode="External"/><Relationship Id="rId18" Type="http://schemas.openxmlformats.org/officeDocument/2006/relationships/hyperlink" Target="http://www.youtube.com/watch?v=TgJt4KgKQJI" TargetMode="External"/><Relationship Id="rId3" Type="http://schemas.openxmlformats.org/officeDocument/2006/relationships/hyperlink" Target="http://hyperphysics.phy-astr.gsu.edu/hbase/biology/mitochondria.html" TargetMode="External"/><Relationship Id="rId7" Type="http://schemas.openxmlformats.org/officeDocument/2006/relationships/hyperlink" Target="http://biology.clc.uc.edu/courses/bio104/cells.htm" TargetMode="External"/><Relationship Id="rId12" Type="http://schemas.openxmlformats.org/officeDocument/2006/relationships/hyperlink" Target="http://shs.westport.k12.ct.us/asr/Bio%202/webquests/cell%20city/organelle%20links/mitochondria.gif" TargetMode="External"/><Relationship Id="rId17" Type="http://schemas.openxmlformats.org/officeDocument/2006/relationships/hyperlink" Target="http://library.thinkquest.org/06aug/01942/" TargetMode="External"/><Relationship Id="rId2" Type="http://schemas.openxmlformats.org/officeDocument/2006/relationships/hyperlink" Target="http://viartis.net/parkinsons.disease/images/Mitochondria.JPG" TargetMode="External"/><Relationship Id="rId16" Type="http://schemas.openxmlformats.org/officeDocument/2006/relationships/hyperlink" Target="http://www.nsf.gov/news/overviews/biology/assets/interact08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uf.rice.edu/~bioslabs/studies/mitochondria/mitorigin.html" TargetMode="External"/><Relationship Id="rId11" Type="http://schemas.openxmlformats.org/officeDocument/2006/relationships/hyperlink" Target="http://0.tqn.com/d/biology/1/0/W/X/mitochondrion.png" TargetMode="External"/><Relationship Id="rId5" Type="http://schemas.openxmlformats.org/officeDocument/2006/relationships/hyperlink" Target="http://www.scripps.edu/mem/ayagi/mito.html" TargetMode="External"/><Relationship Id="rId15" Type="http://schemas.openxmlformats.org/officeDocument/2006/relationships/hyperlink" Target="http://fffaif.files.wordpress.com/2009/07/dna-mitochondria.jpg" TargetMode="External"/><Relationship Id="rId10" Type="http://schemas.openxmlformats.org/officeDocument/2006/relationships/hyperlink" Target="http://micro.magnet.fsu.edu/cells/mitochondria/images/mitochondriafigure1.jpg" TargetMode="External"/><Relationship Id="rId19" Type="http://schemas.openxmlformats.org/officeDocument/2006/relationships/image" Target="../media/image23.jpeg"/><Relationship Id="rId4" Type="http://schemas.openxmlformats.org/officeDocument/2006/relationships/hyperlink" Target="http://micro.magnet.fsu.edu/cells/mitochondria/mitochondria.html" TargetMode="External"/><Relationship Id="rId9" Type="http://schemas.openxmlformats.org/officeDocument/2006/relationships/hyperlink" Target="http://www.liquidarea.com/wp-content/uploads/2010/03/Mitochondria.jpg" TargetMode="External"/><Relationship Id="rId14" Type="http://schemas.openxmlformats.org/officeDocument/2006/relationships/hyperlink" Target="http://taksreview.wikispaces.com/file/view/Mitochondri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1006475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smtClean="0"/>
              <a:t>Mitochondrion </a:t>
            </a:r>
            <a:r>
              <a:rPr lang="en-US" sz="1000" smtClean="0"/>
              <a:t>is making some ATP!</a:t>
            </a:r>
            <a:endParaRPr lang="en-US" sz="1400" smtClean="0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4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Me</a:t>
            </a: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Sources</a:t>
            </a: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Mitochondrion</a:t>
            </a: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166688" y="2466975"/>
            <a:ext cx="16002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/>
              <a:t>View photos of Mitochondrion (7)</a:t>
            </a:r>
          </a:p>
        </p:txBody>
      </p:sp>
      <p:sp>
        <p:nvSpPr>
          <p:cNvPr id="2061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166688" y="2695575"/>
            <a:ext cx="16002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/>
              <a:t>Send Mitochondrion a message</a:t>
            </a:r>
          </a:p>
        </p:txBody>
      </p:sp>
      <p:sp>
        <p:nvSpPr>
          <p:cNvPr id="2063" name="Text Box 18"/>
          <p:cNvSpPr txBox="1">
            <a:spLocks noChangeArrowheads="1"/>
          </p:cNvSpPr>
          <p:nvPr/>
        </p:nvSpPr>
        <p:spPr bwMode="auto">
          <a:xfrm>
            <a:off x="152400" y="2938463"/>
            <a:ext cx="16002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/>
              <a:t>Poke message</a:t>
            </a:r>
          </a:p>
        </p:txBody>
      </p:sp>
      <p:sp>
        <p:nvSpPr>
          <p:cNvPr id="2064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067" name="Text Box 2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Info</a:t>
            </a:r>
          </a:p>
        </p:txBody>
      </p:sp>
      <p:sp>
        <p:nvSpPr>
          <p:cNvPr id="2068" name="Text Box 2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Photos</a:t>
            </a:r>
          </a:p>
        </p:txBody>
      </p:sp>
      <p:sp>
        <p:nvSpPr>
          <p:cNvPr id="2069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Boxes</a:t>
            </a:r>
          </a:p>
        </p:txBody>
      </p:sp>
      <p:sp>
        <p:nvSpPr>
          <p:cNvPr id="2070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/>
          </a:p>
        </p:txBody>
      </p:sp>
      <p:sp>
        <p:nvSpPr>
          <p:cNvPr id="2072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200"/>
          </a:p>
        </p:txBody>
      </p:sp>
      <p:sp>
        <p:nvSpPr>
          <p:cNvPr id="2073" name="Text Box 30"/>
          <p:cNvSpPr txBox="1">
            <a:spLocks noChangeArrowheads="1"/>
          </p:cNvSpPr>
          <p:nvPr/>
        </p:nvSpPr>
        <p:spPr bwMode="auto">
          <a:xfrm>
            <a:off x="2133600" y="1600200"/>
            <a:ext cx="2362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2074" name="Text Box 31"/>
          <p:cNvSpPr txBox="1">
            <a:spLocks noChangeArrowheads="1"/>
          </p:cNvSpPr>
          <p:nvPr/>
        </p:nvSpPr>
        <p:spPr bwMode="auto">
          <a:xfrm>
            <a:off x="7162800" y="1905000"/>
            <a:ext cx="685800" cy="244475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Share</a:t>
            </a:r>
          </a:p>
        </p:txBody>
      </p:sp>
      <p:sp>
        <p:nvSpPr>
          <p:cNvPr id="2075" name="Text Box 33"/>
          <p:cNvSpPr txBox="1">
            <a:spLocks noChangeArrowheads="1"/>
          </p:cNvSpPr>
          <p:nvPr/>
        </p:nvSpPr>
        <p:spPr bwMode="auto">
          <a:xfrm>
            <a:off x="141288" y="3292475"/>
            <a:ext cx="1600200" cy="228600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2076" name="Line 32"/>
          <p:cNvSpPr>
            <a:spLocks noChangeShapeType="1"/>
          </p:cNvSpPr>
          <p:nvPr/>
        </p:nvSpPr>
        <p:spPr bwMode="auto">
          <a:xfrm>
            <a:off x="141288" y="3292475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Text Box 34"/>
          <p:cNvSpPr txBox="1">
            <a:spLocks noChangeArrowheads="1"/>
          </p:cNvSpPr>
          <p:nvPr/>
        </p:nvSpPr>
        <p:spPr bwMode="auto">
          <a:xfrm>
            <a:off x="141288" y="3597275"/>
            <a:ext cx="1600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</a:t>
            </a:r>
            <a:r>
              <a:rPr lang="en-US" sz="800" dirty="0">
                <a:solidFill>
                  <a:srgbClr val="D9DCE7"/>
                </a:solidFill>
              </a:rPr>
              <a:t>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Eukaryotic  Cell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1886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Political: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Independent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Religion: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Naturalist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Hometown: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Cytoplasm</a:t>
            </a:r>
          </a:p>
        </p:txBody>
      </p:sp>
      <p:sp>
        <p:nvSpPr>
          <p:cNvPr id="2078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Text Box 36"/>
          <p:cNvSpPr txBox="1">
            <a:spLocks noChangeArrowheads="1"/>
          </p:cNvSpPr>
          <p:nvPr/>
        </p:nvSpPr>
        <p:spPr bwMode="auto">
          <a:xfrm>
            <a:off x="152400" y="5029200"/>
            <a:ext cx="1600200" cy="228600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2080" name="Text Box 39"/>
          <p:cNvSpPr txBox="1">
            <a:spLocks noChangeArrowheads="1"/>
          </p:cNvSpPr>
          <p:nvPr/>
        </p:nvSpPr>
        <p:spPr bwMode="auto">
          <a:xfrm>
            <a:off x="19050" y="5851525"/>
            <a:ext cx="685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Cell Wall</a:t>
            </a:r>
          </a:p>
        </p:txBody>
      </p:sp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639763" y="5838825"/>
            <a:ext cx="685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Nucleus</a:t>
            </a:r>
          </a:p>
        </p:txBody>
      </p:sp>
      <p:sp>
        <p:nvSpPr>
          <p:cNvPr id="2082" name="Text Box 45"/>
          <p:cNvSpPr txBox="1">
            <a:spLocks noChangeArrowheads="1"/>
          </p:cNvSpPr>
          <p:nvPr/>
        </p:nvSpPr>
        <p:spPr bwMode="auto">
          <a:xfrm>
            <a:off x="1295400" y="5853113"/>
            <a:ext cx="5334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ER</a:t>
            </a:r>
          </a:p>
        </p:txBody>
      </p:sp>
      <p:sp>
        <p:nvSpPr>
          <p:cNvPr id="2083" name="Text Box 50"/>
          <p:cNvSpPr txBox="1">
            <a:spLocks noChangeArrowheads="1"/>
          </p:cNvSpPr>
          <p:nvPr/>
        </p:nvSpPr>
        <p:spPr bwMode="auto">
          <a:xfrm>
            <a:off x="-112713" y="6629400"/>
            <a:ext cx="762001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800"/>
              <a:t>Lysosome</a:t>
            </a:r>
          </a:p>
        </p:txBody>
      </p:sp>
      <p:sp>
        <p:nvSpPr>
          <p:cNvPr id="2084" name="Text Box 53"/>
          <p:cNvSpPr txBox="1">
            <a:spLocks noChangeArrowheads="1"/>
          </p:cNvSpPr>
          <p:nvPr/>
        </p:nvSpPr>
        <p:spPr bwMode="auto">
          <a:xfrm>
            <a:off x="609600" y="6637338"/>
            <a:ext cx="5715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Vacuole</a:t>
            </a:r>
          </a:p>
        </p:txBody>
      </p:sp>
      <p:sp>
        <p:nvSpPr>
          <p:cNvPr id="2085" name="Rectangle 54"/>
          <p:cNvSpPr>
            <a:spLocks noChangeArrowheads="1"/>
          </p:cNvSpPr>
          <p:nvPr/>
        </p:nvSpPr>
        <p:spPr bwMode="auto">
          <a:xfrm>
            <a:off x="2590800" y="2590800"/>
            <a:ext cx="449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/>
              <a:t>Mitochondrion </a:t>
            </a:r>
            <a:r>
              <a:rPr lang="en-US" sz="900" dirty="0"/>
              <a:t>is making some ATP!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September 23, 2011</a:t>
            </a:r>
            <a:endParaRPr lang="en-US" sz="800" dirty="0"/>
          </a:p>
        </p:txBody>
      </p:sp>
      <p:sp>
        <p:nvSpPr>
          <p:cNvPr id="2087" name="Text Box 64"/>
          <p:cNvSpPr txBox="1">
            <a:spLocks noChangeArrowheads="1"/>
          </p:cNvSpPr>
          <p:nvPr/>
        </p:nvSpPr>
        <p:spPr bwMode="auto">
          <a:xfrm>
            <a:off x="1123950" y="6643688"/>
            <a:ext cx="73501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Ribosome</a:t>
            </a:r>
          </a:p>
        </p:txBody>
      </p:sp>
      <p:sp>
        <p:nvSpPr>
          <p:cNvPr id="2088" name="Rectangle 67"/>
          <p:cNvSpPr>
            <a:spLocks noChangeArrowheads="1"/>
          </p:cNvSpPr>
          <p:nvPr/>
        </p:nvSpPr>
        <p:spPr bwMode="auto">
          <a:xfrm>
            <a:off x="2590800" y="3200400"/>
            <a:ext cx="449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Nucleus to Mitochondrion</a:t>
            </a:r>
            <a:r>
              <a:rPr lang="en-US" sz="900" dirty="0" smtClean="0"/>
              <a:t> When will you have </a:t>
            </a:r>
            <a:r>
              <a:rPr lang="en-US" sz="900" dirty="0" smtClean="0"/>
              <a:t>that next batch of ATP ready for me? The cell is a little low on energy.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dirty="0" smtClean="0"/>
              <a:t> </a:t>
            </a:r>
            <a:r>
              <a:rPr lang="en-US" sz="800" dirty="0" smtClean="0"/>
              <a:t>September 21, 2011</a:t>
            </a:r>
            <a:endParaRPr lang="en-US" sz="800" dirty="0"/>
          </a:p>
        </p:txBody>
      </p:sp>
      <p:sp>
        <p:nvSpPr>
          <p:cNvPr id="2090" name="Rectangle 70"/>
          <p:cNvSpPr>
            <a:spLocks noChangeArrowheads="1"/>
          </p:cNvSpPr>
          <p:nvPr/>
        </p:nvSpPr>
        <p:spPr bwMode="auto">
          <a:xfrm>
            <a:off x="2590800" y="3962400"/>
            <a:ext cx="449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/>
              <a:t>Mitochondrion </a:t>
            </a:r>
            <a:r>
              <a:rPr lang="en-US" sz="900" dirty="0" smtClean="0"/>
              <a:t>Here’s a video of me </a:t>
            </a:r>
            <a:r>
              <a:rPr lang="en-US" sz="900" dirty="0" err="1" smtClean="0"/>
              <a:t>doin</a:t>
            </a:r>
            <a:r>
              <a:rPr lang="en-US" sz="900" dirty="0" smtClean="0"/>
              <a:t>’ work.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September 20, 2011</a:t>
            </a:r>
            <a:endParaRPr lang="en-US" sz="800" dirty="0"/>
          </a:p>
        </p:txBody>
      </p:sp>
      <p:sp>
        <p:nvSpPr>
          <p:cNvPr id="2093" name="Rectangle 77"/>
          <p:cNvSpPr>
            <a:spLocks noChangeArrowheads="1"/>
          </p:cNvSpPr>
          <p:nvPr/>
        </p:nvSpPr>
        <p:spPr bwMode="auto">
          <a:xfrm>
            <a:off x="2590800" y="5867400"/>
            <a:ext cx="449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/>
              <a:t>Mitochondrion </a:t>
            </a:r>
            <a:r>
              <a:rPr lang="en-US" sz="900" dirty="0" smtClean="0"/>
              <a:t>What I’m </a:t>
            </a:r>
            <a:r>
              <a:rPr lang="en-US" sz="900" dirty="0" err="1" smtClean="0"/>
              <a:t>gonna</a:t>
            </a:r>
            <a:r>
              <a:rPr lang="en-US" sz="900" dirty="0" smtClean="0"/>
              <a:t> do today: 1. make ATP (like always), 2. store a few more calcium ions, 3. help with synthesizing some steroids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September 18, 2011</a:t>
            </a:r>
            <a:endParaRPr lang="en-US" sz="800" dirty="0"/>
          </a:p>
        </p:txBody>
      </p:sp>
      <p:pic>
        <p:nvPicPr>
          <p:cNvPr id="2094" name="Picture 59" descr="http://viartis.net/parkinsons.disease/images/Mitochondri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98525"/>
            <a:ext cx="16002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5" name="Picture 58" descr="E:\Honors Biology\Cell-wall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334000"/>
            <a:ext cx="495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6" name="Picture 5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5334000"/>
            <a:ext cx="523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" name="Picture 60" descr="E:\Honors Biology\ER.jpe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5334000"/>
            <a:ext cx="5207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8" name="Picture 61" descr="E:\Honors Biology\Lysosomes.jpe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67425"/>
            <a:ext cx="4953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" name="Picture 62" descr="E:\Honors Biology\Vacuole.jpe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6067425"/>
            <a:ext cx="52387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63" descr="E:\Honors Biology\Ribosomes.jpe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6075363"/>
            <a:ext cx="5207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1" name="Picture 5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30475"/>
            <a:ext cx="588963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2" name="Picture 5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76688"/>
            <a:ext cx="588963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5" name="Picture 5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919788"/>
            <a:ext cx="588963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Mitochondria - ATP Synthesis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14"/>
          <a:stretch>
            <a:fillRect/>
          </a:stretch>
        </p:blipFill>
        <p:spPr>
          <a:xfrm>
            <a:off x="3079750" y="4419600"/>
            <a:ext cx="1311275" cy="983456"/>
          </a:xfrm>
          <a:prstGeom prst="rect">
            <a:avLst/>
          </a:prstGeom>
          <a:ln w="28575">
            <a:solidFill>
              <a:srgbClr val="959EBD"/>
            </a:solidFill>
          </a:ln>
        </p:spPr>
      </p:pic>
      <p:sp>
        <p:nvSpPr>
          <p:cNvPr id="59" name="Rectangle 54"/>
          <p:cNvSpPr>
            <a:spLocks noChangeArrowheads="1"/>
          </p:cNvSpPr>
          <p:nvPr/>
        </p:nvSpPr>
        <p:spPr bwMode="auto">
          <a:xfrm>
            <a:off x="3276600" y="5448300"/>
            <a:ext cx="10477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dirty="0" smtClean="0"/>
              <a:t>ATP Synthesis</a:t>
            </a:r>
            <a:endParaRPr lang="en-US" sz="900" dirty="0"/>
          </a:p>
        </p:txBody>
      </p:sp>
      <p:pic>
        <p:nvPicPr>
          <p:cNvPr id="55" name="Picture 5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00400"/>
            <a:ext cx="588963" cy="581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3352800" y="3048000"/>
            <a:ext cx="3124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133600" y="2895600"/>
            <a:ext cx="1447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 b="1"/>
              <a:t>Personal Information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smtClean="0"/>
              <a:t>Mitochondrion </a:t>
            </a:r>
            <a:r>
              <a:rPr lang="en-US" sz="1000" smtClean="0"/>
              <a:t>is making some ATP!</a:t>
            </a:r>
            <a:endParaRPr lang="en-US" sz="1400" smtClean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1225"/>
            <a:ext cx="1600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3081" name="Rectangl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Me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Sources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Mitochondrion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52400" y="2468563"/>
            <a:ext cx="16002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/>
              <a:t>View photos of Mitochondrion (7)</a:t>
            </a: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52400" y="2697163"/>
            <a:ext cx="16002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/>
              <a:t>Send Mitochondrion a message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52400" y="2925763"/>
            <a:ext cx="16002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/>
              <a:t>Poke message</a:t>
            </a: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Text Box 2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3095" name="Text Box 2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 b="1"/>
              <a:t>Basic Information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2400" y="3294063"/>
            <a:ext cx="1600200" cy="228600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152400" y="3294063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152400" y="3598863"/>
            <a:ext cx="1600200" cy="126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</a:t>
            </a:r>
            <a:r>
              <a:rPr lang="en-US" sz="800" dirty="0">
                <a:solidFill>
                  <a:srgbClr val="D9DCE7"/>
                </a:solidFill>
              </a:rPr>
              <a:t>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Eukaryotic Cell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1886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Political: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Independent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Religion: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Naturalist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Hometown: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Cytoplasm</a:t>
            </a:r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152400" y="4876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52400" y="4876800"/>
            <a:ext cx="1600200" cy="228600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/>
              <a:t>Photos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200400" y="17526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3124200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Networks:</a:t>
            </a:r>
            <a:r>
              <a:rPr lang="en-US" sz="800" dirty="0"/>
              <a:t>         	          Eukaryotic Cell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Sex:</a:t>
            </a:r>
            <a:r>
              <a:rPr lang="en-US" sz="800" dirty="0"/>
              <a:t>                  	          </a:t>
            </a:r>
            <a:r>
              <a:rPr lang="en-US" sz="800" dirty="0" smtClean="0"/>
              <a:t>Both</a:t>
            </a:r>
            <a:endParaRPr lang="en-US" sz="800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  <a:r>
              <a:rPr lang="en-US" sz="800" dirty="0"/>
              <a:t>           	          1886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Hometown:</a:t>
            </a:r>
            <a:r>
              <a:rPr lang="en-US" sz="800" dirty="0"/>
              <a:t>       	          Cytoplasm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Relationship Status:</a:t>
            </a:r>
            <a:r>
              <a:rPr lang="en-US" sz="800" dirty="0"/>
              <a:t>          Single</a:t>
            </a:r>
            <a:endParaRPr lang="en-US" sz="8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Political Views:</a:t>
            </a:r>
            <a:r>
              <a:rPr lang="en-US" sz="800" dirty="0"/>
              <a:t>	          Independent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Religious Views:</a:t>
            </a:r>
            <a:r>
              <a:rPr lang="en-US" sz="800" dirty="0"/>
              <a:t>                </a:t>
            </a:r>
            <a:r>
              <a:rPr lang="en-US" sz="800" dirty="0" smtClean="0"/>
              <a:t>Naturalist</a:t>
            </a:r>
            <a:endParaRPr lang="en-US" sz="800" dirty="0"/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2133600" y="3200400"/>
            <a:ext cx="4495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Activities:</a:t>
            </a:r>
            <a:r>
              <a:rPr lang="en-US" sz="800" dirty="0"/>
              <a:t>         	          </a:t>
            </a:r>
            <a:r>
              <a:rPr lang="en-US" sz="800" dirty="0" smtClean="0"/>
              <a:t>Making ATP, Storing calcium ions, Regulating metabolism, 	          Synthesizing steroids</a:t>
            </a:r>
          </a:p>
          <a:p>
            <a:pPr eaLnBrk="1" hangingPunct="1"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Interests</a:t>
            </a:r>
            <a:r>
              <a:rPr lang="en-US" sz="800" dirty="0">
                <a:solidFill>
                  <a:srgbClr val="959EBD"/>
                </a:solidFill>
              </a:rPr>
              <a:t>:</a:t>
            </a:r>
            <a:r>
              <a:rPr lang="en-US" sz="800" dirty="0"/>
              <a:t>                           </a:t>
            </a:r>
            <a:r>
              <a:rPr lang="en-US" sz="800" dirty="0" smtClean="0"/>
              <a:t>Science, Biology, Energy, Calcium Ions, Eukaryotic Cells</a:t>
            </a:r>
            <a:endParaRPr lang="en-US" sz="800" dirty="0"/>
          </a:p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Favorite Music:</a:t>
            </a:r>
            <a:r>
              <a:rPr lang="en-US" sz="800" dirty="0"/>
              <a:t>                  </a:t>
            </a:r>
            <a:r>
              <a:rPr lang="en-US" sz="800" dirty="0" smtClean="0"/>
              <a:t>Big Nucleus &amp; The Organelles, The Eukaryote Band, Mickey the 	          Mitochondrion</a:t>
            </a:r>
            <a:endParaRPr lang="en-US" sz="800" dirty="0"/>
          </a:p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Favorite Movies:</a:t>
            </a:r>
            <a:r>
              <a:rPr lang="en-US" sz="800" dirty="0"/>
              <a:t>                </a:t>
            </a:r>
            <a:r>
              <a:rPr lang="en-US" sz="800" dirty="0" smtClean="0"/>
              <a:t>The Matrix, The Super-Organelles, The </a:t>
            </a:r>
            <a:r>
              <a:rPr lang="en-US" sz="800" dirty="0" smtClean="0"/>
              <a:t>Passion of the Cristae, 	          </a:t>
            </a:r>
            <a:r>
              <a:rPr lang="en-US" sz="800" dirty="0" err="1" smtClean="0"/>
              <a:t>Intermembrane</a:t>
            </a:r>
            <a:r>
              <a:rPr lang="en-US" sz="800" dirty="0" smtClean="0"/>
              <a:t> Madness</a:t>
            </a:r>
          </a:p>
          <a:p>
            <a:pPr eaLnBrk="1" hangingPunct="1"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Favorite TV Shows:	          </a:t>
            </a:r>
            <a:r>
              <a:rPr lang="en-US" sz="800" dirty="0" smtClean="0"/>
              <a:t>M</a:t>
            </a:r>
            <a:r>
              <a:rPr lang="en-US" sz="800" dirty="0" smtClean="0"/>
              <a:t>y Life as a Mitochondrion, The Cell: A Reality Show, Organelle 	          News at Nine</a:t>
            </a:r>
            <a:endParaRPr lang="en-US" sz="800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Favorite Books:</a:t>
            </a:r>
            <a:r>
              <a:rPr lang="en-US" sz="800" dirty="0" smtClean="0"/>
              <a:t>	          Making ATP for Dummies, All </a:t>
            </a:r>
            <a:r>
              <a:rPr lang="en-US" sz="800" dirty="0" smtClean="0"/>
              <a:t>About Calcium Ions, Metabolism: A 	          Step-by-Step Tutorial</a:t>
            </a:r>
            <a:endParaRPr lang="en-US" sz="800" dirty="0"/>
          </a:p>
        </p:txBody>
      </p:sp>
      <p:pic>
        <p:nvPicPr>
          <p:cNvPr id="3108" name="Picture 36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03838"/>
            <a:ext cx="644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838200" y="5486400"/>
            <a:ext cx="838200" cy="46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sz="800" dirty="0">
                <a:solidFill>
                  <a:schemeClr val="accent2"/>
                </a:solidFill>
              </a:rPr>
              <a:t>Me!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sz="800" dirty="0"/>
              <a:t>Updated </a:t>
            </a:r>
            <a:r>
              <a:rPr lang="en-US" sz="800" dirty="0" smtClean="0"/>
              <a:t>two weeks ago</a:t>
            </a:r>
            <a:endParaRPr lang="en-US" sz="800" dirty="0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152400" y="5105400"/>
            <a:ext cx="8382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/>
              <a:t>2 Albums</a:t>
            </a:r>
          </a:p>
        </p:txBody>
      </p:sp>
      <p:pic>
        <p:nvPicPr>
          <p:cNvPr id="3111" name="Picture 39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76950"/>
            <a:ext cx="685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838200" y="6172200"/>
            <a:ext cx="838200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sz="800" dirty="0">
                <a:solidFill>
                  <a:schemeClr val="accent2"/>
                </a:solidFill>
              </a:rPr>
              <a:t>My Friends and Me!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sz="800" dirty="0"/>
              <a:t>Updated </a:t>
            </a:r>
            <a:r>
              <a:rPr lang="en-US" sz="800" dirty="0" smtClean="0"/>
              <a:t>three </a:t>
            </a:r>
            <a:r>
              <a:rPr lang="en-US" sz="800" dirty="0"/>
              <a:t>months ago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133600" y="5022333"/>
            <a:ext cx="1447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 b="1" dirty="0"/>
              <a:t>Contact Information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276600" y="5174733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133600" y="5327133"/>
            <a:ext cx="42672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Address:	         </a:t>
            </a:r>
            <a:r>
              <a:rPr lang="en-US" sz="800" dirty="0"/>
              <a:t>1000 Cytoplasm Boulevard, Eukaryotic Cell, Eukaryote 55055</a:t>
            </a:r>
          </a:p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Phone Number:	</a:t>
            </a:r>
            <a:r>
              <a:rPr lang="en-US" sz="800" dirty="0"/>
              <a:t>         (555) 555-MITO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4953000"/>
            <a:ext cx="4038600" cy="16764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5800" y="4953000"/>
            <a:ext cx="2895600" cy="1676400"/>
          </a:xfrm>
          <a:prstGeom prst="rect">
            <a:avLst/>
          </a:prstGeom>
          <a:solidFill>
            <a:srgbClr val="F8F8FA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Me</a:t>
            </a: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Sources</a:t>
            </a: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Mitochondrion</a:t>
            </a: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2" name="Text Box 17"/>
          <p:cNvSpPr txBox="1">
            <a:spLocks noChangeArrowheads="1"/>
          </p:cNvSpPr>
          <p:nvPr/>
        </p:nvSpPr>
        <p:spPr bwMode="auto">
          <a:xfrm>
            <a:off x="3200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28194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22860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/>
              <a:t>Photos of Mitochondrion</a:t>
            </a:r>
            <a:r>
              <a:rPr lang="en-US" sz="1000"/>
              <a:t> </a:t>
            </a:r>
            <a:r>
              <a:rPr lang="en-US" sz="800"/>
              <a:t> 7 Photos</a:t>
            </a:r>
            <a:endParaRPr lang="en-US" sz="1000"/>
          </a:p>
        </p:txBody>
      </p:sp>
      <p:sp>
        <p:nvSpPr>
          <p:cNvPr id="4115" name="Text Box 31"/>
          <p:cNvSpPr txBox="1">
            <a:spLocks noChangeArrowheads="1"/>
          </p:cNvSpPr>
          <p:nvPr/>
        </p:nvSpPr>
        <p:spPr bwMode="auto">
          <a:xfrm>
            <a:off x="685800" y="4724400"/>
            <a:ext cx="25146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/>
              <a:t>Mitochondrion's Albums</a:t>
            </a:r>
            <a:r>
              <a:rPr lang="en-US" sz="1000"/>
              <a:t> </a:t>
            </a:r>
            <a:r>
              <a:rPr lang="en-US" sz="800"/>
              <a:t> 2 Photo Alums </a:t>
            </a:r>
            <a:endParaRPr lang="en-US" sz="1000"/>
          </a:p>
        </p:txBody>
      </p:sp>
      <p:sp>
        <p:nvSpPr>
          <p:cNvPr id="4116" name="Text Box 33"/>
          <p:cNvSpPr txBox="1">
            <a:spLocks noChangeArrowheads="1"/>
          </p:cNvSpPr>
          <p:nvPr/>
        </p:nvSpPr>
        <p:spPr bwMode="auto">
          <a:xfrm>
            <a:off x="762000" y="6324600"/>
            <a:ext cx="838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Me!</a:t>
            </a:r>
            <a:endParaRPr lang="en-US" sz="80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/>
              <a:t>3 photos</a:t>
            </a:r>
          </a:p>
        </p:txBody>
      </p:sp>
      <p:sp>
        <p:nvSpPr>
          <p:cNvPr id="4117" name="Text Box 34"/>
          <p:cNvSpPr txBox="1">
            <a:spLocks noChangeArrowheads="1"/>
          </p:cNvSpPr>
          <p:nvPr/>
        </p:nvSpPr>
        <p:spPr bwMode="auto">
          <a:xfrm>
            <a:off x="2057400" y="6324600"/>
            <a:ext cx="12954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My Friends and Me!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/>
              <a:t>3 photos</a:t>
            </a:r>
          </a:p>
        </p:txBody>
      </p:sp>
      <p:sp>
        <p:nvSpPr>
          <p:cNvPr id="4118" name="Text Box 35"/>
          <p:cNvSpPr txBox="1">
            <a:spLocks noChangeArrowheads="1"/>
          </p:cNvSpPr>
          <p:nvPr/>
        </p:nvSpPr>
        <p:spPr bwMode="auto">
          <a:xfrm>
            <a:off x="3657600" y="6324600"/>
            <a:ext cx="10668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Profile Pictures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/>
              <a:t>1 photo</a:t>
            </a:r>
          </a:p>
        </p:txBody>
      </p:sp>
      <p:pic>
        <p:nvPicPr>
          <p:cNvPr id="4119" name="Picture 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05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3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87950"/>
            <a:ext cx="990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1" name="Picture 3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925" y="5341938"/>
            <a:ext cx="8953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2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Mitochondrion </a:t>
            </a:r>
            <a:r>
              <a:rPr lang="en-US" sz="1000"/>
              <a:t>is making some ATP!</a:t>
            </a:r>
            <a:endParaRPr lang="en-US" sz="1400"/>
          </a:p>
        </p:txBody>
      </p:sp>
      <p:pic>
        <p:nvPicPr>
          <p:cNvPr id="4123" name="Picture 4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90563"/>
            <a:ext cx="5969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4" name="Picture 43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905000"/>
            <a:ext cx="108267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5" name="Picture 45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09788"/>
            <a:ext cx="11398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6" name="Picture 4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1905000"/>
            <a:ext cx="1184275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7" name="Picture 4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88" y="1905000"/>
            <a:ext cx="11906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8" name="Picture 5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52813"/>
            <a:ext cx="103981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9" name="Picture 5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1063"/>
            <a:ext cx="12954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0" name="Picture 55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59138"/>
            <a:ext cx="12065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5410200" cy="563563"/>
          </a:xfrm>
        </p:spPr>
        <p:txBody>
          <a:bodyPr/>
          <a:lstStyle/>
          <a:p>
            <a:pPr algn="l" eaLnBrk="1" hangingPunct="1"/>
            <a:r>
              <a:rPr lang="en-US" sz="1800" dirty="0" smtClean="0"/>
              <a:t>WHAT YOU SHOULD KNOW ABOUT 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94802"/>
            <a:ext cx="5486400" cy="606319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1200" dirty="0" smtClean="0"/>
              <a:t>MADE </a:t>
            </a:r>
            <a:r>
              <a:rPr lang="en-US" sz="1200" dirty="0" smtClean="0"/>
              <a:t>OF: </a:t>
            </a:r>
          </a:p>
          <a:p>
            <a:pPr eaLnBrk="1" hangingPunct="1">
              <a:defRPr/>
            </a:pPr>
            <a:r>
              <a:rPr lang="en-US" sz="1200" dirty="0" smtClean="0"/>
              <a:t>Mostly proteins</a:t>
            </a:r>
            <a:endParaRPr lang="en-US" sz="1200" dirty="0" smtClean="0"/>
          </a:p>
          <a:p>
            <a:pPr eaLnBrk="1" hangingPunct="1">
              <a:defRPr/>
            </a:pPr>
            <a:r>
              <a:rPr lang="en-US" sz="1200" dirty="0" smtClean="0"/>
              <a:t>Some DNA (separate from nucleus)</a:t>
            </a:r>
          </a:p>
          <a:p>
            <a:pPr eaLnBrk="1" hangingPunct="1">
              <a:defRPr/>
            </a:pPr>
            <a:r>
              <a:rPr lang="en-US" sz="1200" dirty="0" smtClean="0"/>
              <a:t>Outer membrane and inner membrane</a:t>
            </a:r>
            <a:endParaRPr lang="en-US" sz="1200" dirty="0" smtClean="0"/>
          </a:p>
          <a:p>
            <a:pPr eaLnBrk="1" hangingPunct="1">
              <a:defRPr/>
            </a:pPr>
            <a:r>
              <a:rPr lang="en-US" sz="1200" dirty="0" err="1" smtClean="0"/>
              <a:t>Intermembrane</a:t>
            </a:r>
            <a:r>
              <a:rPr lang="en-US" sz="1200" dirty="0" smtClean="0"/>
              <a:t> spac</a:t>
            </a:r>
            <a:r>
              <a:rPr lang="en-US" sz="1200" dirty="0" smtClean="0"/>
              <a:t>e and internal matrix</a:t>
            </a:r>
          </a:p>
          <a:p>
            <a:pPr eaLnBrk="1" hangingPunct="1">
              <a:defRPr/>
            </a:pPr>
            <a:r>
              <a:rPr lang="en-US" sz="1200" dirty="0" smtClean="0"/>
              <a:t>Matrix has folds called cristae</a:t>
            </a:r>
          </a:p>
          <a:p>
            <a:pPr marL="0" indent="0" eaLnBrk="1" hangingPunct="1">
              <a:buFontTx/>
              <a:buNone/>
              <a:defRPr/>
            </a:pPr>
            <a:endParaRPr lang="en-US" sz="12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1200" dirty="0" smtClean="0"/>
              <a:t>FUNCTION</a:t>
            </a:r>
            <a:r>
              <a:rPr lang="en-US" sz="1200" dirty="0" smtClean="0"/>
              <a:t>:</a:t>
            </a:r>
          </a:p>
          <a:p>
            <a:pPr eaLnBrk="1" hangingPunct="1">
              <a:defRPr/>
            </a:pPr>
            <a:r>
              <a:rPr lang="en-US" sz="1200" dirty="0" smtClean="0"/>
              <a:t>My most important function of is to </a:t>
            </a:r>
            <a:r>
              <a:rPr lang="en-US" sz="1200" dirty="0"/>
              <a:t>manufacture adenosine triphosphate (ATP) to be used for energy </a:t>
            </a:r>
            <a:r>
              <a:rPr lang="en-US" sz="1200" dirty="0" smtClean="0"/>
              <a:t>in the cell.</a:t>
            </a:r>
            <a:endParaRPr lang="en-US" sz="1200" dirty="0" smtClean="0"/>
          </a:p>
          <a:p>
            <a:pPr eaLnBrk="1" hangingPunct="1">
              <a:defRPr/>
            </a:pPr>
            <a:r>
              <a:rPr lang="en-US" sz="1200" dirty="0" smtClean="0"/>
              <a:t>I also store calcium ions to maintain the proper concentration of them.</a:t>
            </a:r>
          </a:p>
          <a:p>
            <a:pPr eaLnBrk="1" hangingPunct="1">
              <a:defRPr/>
            </a:pPr>
            <a:r>
              <a:rPr lang="en-US" sz="1200" dirty="0" smtClean="0"/>
              <a:t>Along with many other tasks, I help with metabolism and steroid synthesis.</a:t>
            </a:r>
            <a:endParaRPr lang="en-US" sz="1200" dirty="0"/>
          </a:p>
          <a:p>
            <a:pPr marL="0" indent="0" eaLnBrk="1" hangingPunct="1">
              <a:buFontTx/>
              <a:buNone/>
              <a:defRPr/>
            </a:pPr>
            <a:endParaRPr lang="en-US" sz="12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1200" dirty="0" smtClean="0"/>
              <a:t>MISCELLANEOUS</a:t>
            </a:r>
            <a:r>
              <a:rPr lang="en-US" sz="1200" dirty="0" smtClean="0"/>
              <a:t>:</a:t>
            </a:r>
          </a:p>
          <a:p>
            <a:pPr eaLnBrk="1" hangingPunct="1">
              <a:defRPr/>
            </a:pPr>
            <a:r>
              <a:rPr lang="en-US" sz="1200" dirty="0" smtClean="0"/>
              <a:t>“Mitochondria” </a:t>
            </a:r>
            <a:r>
              <a:rPr lang="en-US" sz="1200" dirty="0" smtClean="0"/>
              <a:t>is the plural form </a:t>
            </a:r>
            <a:r>
              <a:rPr lang="en-US" sz="1200" dirty="0" smtClean="0"/>
              <a:t>of my name.</a:t>
            </a:r>
          </a:p>
          <a:p>
            <a:pPr eaLnBrk="1" hangingPunct="1">
              <a:defRPr/>
            </a:pPr>
            <a:r>
              <a:rPr lang="en-US" sz="1200" dirty="0" smtClean="0"/>
              <a:t>My name comes from the Greek words for thread and granule.</a:t>
            </a:r>
            <a:endParaRPr lang="en-US" sz="1200" i="1" dirty="0" smtClean="0"/>
          </a:p>
          <a:p>
            <a:pPr eaLnBrk="1" hangingPunct="1">
              <a:defRPr/>
            </a:pPr>
            <a:r>
              <a:rPr lang="en-US" sz="1200" dirty="0" smtClean="0"/>
              <a:t>I am sometimes called the power plant of the cell.</a:t>
            </a:r>
          </a:p>
          <a:p>
            <a:pPr eaLnBrk="1" hangingPunct="1">
              <a:defRPr/>
            </a:pPr>
            <a:r>
              <a:rPr lang="en-US" sz="1200" dirty="0" smtClean="0"/>
              <a:t>I reproduce independently of the rest of the cell.</a:t>
            </a:r>
          </a:p>
          <a:p>
            <a:pPr eaLnBrk="1" hangingPunct="1">
              <a:defRPr/>
            </a:pPr>
            <a:r>
              <a:rPr lang="en-US" sz="1200" dirty="0" smtClean="0"/>
              <a:t>It is believed that I was once a separate prokaryote, that I was engulfed by a larger prokaryote (which later became the eukaryotic cell), and that we developed a symbiotic relationship.</a:t>
            </a:r>
          </a:p>
          <a:p>
            <a:pPr eaLnBrk="1" hangingPunct="1">
              <a:defRPr/>
            </a:pPr>
            <a:r>
              <a:rPr lang="en-US" sz="1200" dirty="0" smtClean="0"/>
              <a:t>I am found in most </a:t>
            </a:r>
            <a:r>
              <a:rPr lang="en-US" sz="1200" dirty="0"/>
              <a:t>eukaryotes—animals, plants, fungi, and most </a:t>
            </a:r>
            <a:r>
              <a:rPr lang="en-US" sz="1200" dirty="0" err="1" smtClean="0"/>
              <a:t>protists</a:t>
            </a:r>
            <a:r>
              <a:rPr lang="en-US" sz="1200" dirty="0" smtClean="0"/>
              <a:t>.</a:t>
            </a:r>
            <a:endParaRPr lang="en-US" sz="1200" dirty="0"/>
          </a:p>
          <a:p>
            <a:pPr eaLnBrk="1" hangingPunct="1">
              <a:defRPr/>
            </a:pPr>
            <a:r>
              <a:rPr lang="en-US" sz="1200" dirty="0"/>
              <a:t>While I am usually the same in all cells, the number of me varies depending on the type of organism.</a:t>
            </a:r>
          </a:p>
          <a:p>
            <a:pPr eaLnBrk="1" hangingPunct="1">
              <a:defRPr/>
            </a:pPr>
            <a:r>
              <a:rPr lang="en-US" sz="1200" dirty="0" smtClean="0"/>
              <a:t>There are 1000 to 2000 of me in a typical animal cell.</a:t>
            </a:r>
          </a:p>
          <a:p>
            <a:pPr eaLnBrk="1" hangingPunct="1">
              <a:defRPr/>
            </a:pPr>
            <a:r>
              <a:rPr lang="en-US" sz="1200" dirty="0" smtClean="0"/>
              <a:t>Rarely I become dysfunctional, which </a:t>
            </a:r>
            <a:r>
              <a:rPr lang="en-US" sz="1200" dirty="0" smtClean="0"/>
              <a:t>can result </a:t>
            </a:r>
            <a:r>
              <a:rPr lang="en-US" sz="1200" dirty="0" smtClean="0"/>
              <a:t>in a wide range of “mitochondrial diseases” such as Kearns-Sayre syndrome.</a:t>
            </a:r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5791200" y="794802"/>
            <a:ext cx="3359624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RESOURCES USED:</a:t>
            </a:r>
            <a:endParaRPr lang="en-US" dirty="0" smtClean="0">
              <a:hlinkClick r:id="rId2"/>
            </a:endParaRPr>
          </a:p>
          <a:p>
            <a:pPr eaLnBrk="1" hangingPunct="1">
              <a:defRPr/>
            </a:pPr>
            <a:r>
              <a:rPr lang="en-US" sz="1000" dirty="0" smtClean="0"/>
              <a:t>Information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hyperphysics.phy-astr.gsu.edu/hbase/biology/mitochondria.html</a:t>
            </a:r>
            <a:endParaRPr lang="en-US" sz="1000" dirty="0" smtClean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>
                <a:hlinkClick r:id="rId4"/>
              </a:rPr>
              <a:t>http://</a:t>
            </a:r>
            <a:r>
              <a:rPr lang="en-US" sz="1000" dirty="0" smtClean="0">
                <a:hlinkClick r:id="rId4"/>
              </a:rPr>
              <a:t>micro.magnet.fsu.edu/cells/mitochondria/mitochondria.html</a:t>
            </a:r>
            <a:endParaRPr lang="en-US" sz="1000" dirty="0" smtClean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>
                <a:hlinkClick r:id="rId5"/>
              </a:rPr>
              <a:t>http://</a:t>
            </a:r>
            <a:r>
              <a:rPr lang="en-US" sz="1000" dirty="0" smtClean="0">
                <a:hlinkClick r:id="rId5"/>
              </a:rPr>
              <a:t>www.scripps.edu/mem/ayagi/mito.html</a:t>
            </a:r>
            <a:endParaRPr lang="en-US" sz="1000" dirty="0" smtClean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>
                <a:hlinkClick r:id="rId6"/>
              </a:rPr>
              <a:t>http://www.ruf.rice.edu/~</a:t>
            </a:r>
            <a:r>
              <a:rPr lang="en-US" sz="1000" dirty="0" smtClean="0">
                <a:hlinkClick r:id="rId6"/>
              </a:rPr>
              <a:t>bioslabs/studies/mitochondria/mitorigin.html</a:t>
            </a:r>
            <a:endParaRPr lang="en-US" sz="1000" dirty="0" smtClean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 smtClean="0">
                <a:hlinkClick r:id="rId7"/>
              </a:rPr>
              <a:t>http://biology.clc.uc.edu/courses/bio104/cells.htm</a:t>
            </a:r>
            <a:endParaRPr lang="en-US" sz="1000" dirty="0" smtClean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 smtClean="0">
                <a:hlinkClick r:id="rId8"/>
              </a:rPr>
              <a:t>http://legacy.lclark.edu/~reiness/cellbio/lectures/lect13.htm</a:t>
            </a:r>
            <a:endParaRPr lang="en-US" sz="1000" dirty="0" smtClean="0"/>
          </a:p>
          <a:p>
            <a:pPr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1000" dirty="0" smtClean="0"/>
              <a:t>Pictures</a:t>
            </a:r>
            <a:endParaRPr lang="en-US" sz="1000" dirty="0">
              <a:hlinkClick r:id="rId2"/>
            </a:endParaRP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 smtClean="0">
                <a:hlinkClick r:id="rId2"/>
              </a:rPr>
              <a:t>http://viartis.net/parkinsons.disease/images/Mitochondria.JPG</a:t>
            </a:r>
            <a:endParaRPr lang="en-US" sz="1000" dirty="0" smtClean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>
                <a:hlinkClick r:id="rId9"/>
              </a:rPr>
              <a:t>http://</a:t>
            </a:r>
            <a:r>
              <a:rPr lang="en-US" sz="1000" dirty="0" smtClean="0">
                <a:hlinkClick r:id="rId9"/>
              </a:rPr>
              <a:t>www.liquidarea.com/wp-content/uploads/2010/03/Mitochondria.jpg</a:t>
            </a:r>
            <a:endParaRPr lang="en-US" sz="1000" dirty="0" smtClean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>
                <a:hlinkClick r:id="rId10"/>
              </a:rPr>
              <a:t>http://</a:t>
            </a:r>
            <a:r>
              <a:rPr lang="en-US" sz="1000" dirty="0" smtClean="0">
                <a:hlinkClick r:id="rId10"/>
              </a:rPr>
              <a:t>micro.magnet.fsu.edu/cells/mitochondria/images/mitochondriafigure1.jpg</a:t>
            </a:r>
            <a:endParaRPr lang="en-US" sz="1000" dirty="0" smtClean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>
                <a:hlinkClick r:id="rId11"/>
              </a:rPr>
              <a:t>http://</a:t>
            </a:r>
            <a:r>
              <a:rPr lang="en-US" sz="1000" dirty="0" smtClean="0">
                <a:hlinkClick r:id="rId11"/>
              </a:rPr>
              <a:t>0.tqn.com/d/biology/1/0/W/X/mitochondrion.png</a:t>
            </a:r>
            <a:endParaRPr lang="en-US" sz="1000" dirty="0" smtClean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>
                <a:hlinkClick r:id="rId12"/>
              </a:rPr>
              <a:t>http://</a:t>
            </a:r>
            <a:r>
              <a:rPr lang="en-US" sz="1000" dirty="0" smtClean="0">
                <a:hlinkClick r:id="rId12"/>
              </a:rPr>
              <a:t>shs.westport.k12.ct.us/asr/Bio%202/webquests/cell%20city/organelle%20links/mitochondria.gif</a:t>
            </a:r>
            <a:endParaRPr lang="en-US" sz="1000" dirty="0" smtClean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>
                <a:hlinkClick r:id="rId13"/>
              </a:rPr>
              <a:t>http://</a:t>
            </a:r>
            <a:r>
              <a:rPr lang="en-US" sz="1000" dirty="0" smtClean="0">
                <a:hlinkClick r:id="rId13"/>
              </a:rPr>
              <a:t>cellssixthgrade.wikispaces.com/file/view/mitochondria.gif/220974624/mitochondria.gif</a:t>
            </a:r>
            <a:endParaRPr lang="en-US" sz="1000" dirty="0" smtClean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>
                <a:hlinkClick r:id="rId14"/>
              </a:rPr>
              <a:t>http://</a:t>
            </a:r>
            <a:r>
              <a:rPr lang="en-US" sz="1000" dirty="0" smtClean="0">
                <a:hlinkClick r:id="rId14"/>
              </a:rPr>
              <a:t>taksreview.wikispaces.com/file/view/Mitochondria.jpg</a:t>
            </a:r>
            <a:endParaRPr lang="en-US" sz="1000" dirty="0" smtClean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>
                <a:hlinkClick r:id="rId15"/>
              </a:rPr>
              <a:t>http://</a:t>
            </a:r>
            <a:r>
              <a:rPr lang="en-US" sz="1000" dirty="0" smtClean="0">
                <a:hlinkClick r:id="rId15"/>
              </a:rPr>
              <a:t>fffaif.files.wordpress.com/2009/07/dna-mitochondria.jpg</a:t>
            </a:r>
            <a:endParaRPr lang="en-US" sz="1000" dirty="0" smtClean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>
                <a:hlinkClick r:id="rId16"/>
              </a:rPr>
              <a:t>http://</a:t>
            </a:r>
            <a:r>
              <a:rPr lang="en-US" sz="1000" dirty="0" smtClean="0">
                <a:hlinkClick r:id="rId16"/>
              </a:rPr>
              <a:t>www.nsf.gov/news/overviews/biology/assets/interact08.jpg</a:t>
            </a:r>
            <a:endParaRPr lang="en-US" sz="1000" dirty="0" smtClean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>
                <a:hlinkClick r:id="rId17"/>
              </a:rPr>
              <a:t>http://library.thinkquest.org/06aug/01942</a:t>
            </a:r>
            <a:r>
              <a:rPr lang="en-US" sz="1000" dirty="0" smtClean="0">
                <a:hlinkClick r:id="rId17"/>
              </a:rPr>
              <a:t>/</a:t>
            </a:r>
            <a:r>
              <a:rPr lang="en-US" sz="1000" dirty="0" smtClean="0"/>
              <a:t> </a:t>
            </a:r>
            <a:endParaRPr lang="en-US" sz="1000" dirty="0" smtClean="0"/>
          </a:p>
          <a:p>
            <a:pPr eaLnBrk="1" hangingPunct="1">
              <a:defRPr/>
            </a:pPr>
            <a:r>
              <a:rPr lang="en-US" sz="1000" dirty="0" smtClean="0"/>
              <a:t>        (</a:t>
            </a:r>
            <a:r>
              <a:rPr lang="en-US" sz="1000" dirty="0" smtClean="0"/>
              <a:t>Friends pictures)</a:t>
            </a:r>
          </a:p>
          <a:p>
            <a:pPr eaLnBrk="1" hangingPunct="1"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sz="1000" dirty="0" smtClean="0"/>
              <a:t>Video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000" dirty="0">
                <a:hlinkClick r:id="rId18"/>
              </a:rPr>
              <a:t>http://</a:t>
            </a:r>
            <a:r>
              <a:rPr lang="en-US" sz="1000" dirty="0" smtClean="0">
                <a:hlinkClick r:id="rId18"/>
              </a:rPr>
              <a:t>www.youtube.com/watch?v=TgJt4KgKQJI</a:t>
            </a:r>
            <a:endParaRPr lang="en-US" sz="1000" dirty="0"/>
          </a:p>
        </p:txBody>
      </p:sp>
      <p:pic>
        <p:nvPicPr>
          <p:cNvPr id="1026" name="Picture 2" descr="F:\Mitochondrion Facebook\Media\Mitochondria1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94802"/>
            <a:ext cx="1556559" cy="164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576</Words>
  <Application>Microsoft Office PowerPoint</Application>
  <PresentationFormat>On-screen Show (4:3)</PresentationFormat>
  <Paragraphs>164</Paragraphs>
  <Slides>4</Slides>
  <Notes>3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facebook</vt:lpstr>
      <vt:lpstr>facebook</vt:lpstr>
      <vt:lpstr>facebook</vt:lpstr>
      <vt:lpstr>WHAT YOU SHOULD KNOW ABOUT ME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matt bien</cp:lastModifiedBy>
  <cp:revision>46</cp:revision>
  <dcterms:created xsi:type="dcterms:W3CDTF">2009-03-30T18:09:43Z</dcterms:created>
  <dcterms:modified xsi:type="dcterms:W3CDTF">2011-09-26T04:11:04Z</dcterms:modified>
</cp:coreProperties>
</file>